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4307" r:id="rId1"/>
    <p:sldMasterId id="2147484397" r:id="rId2"/>
  </p:sldMasterIdLst>
  <p:notesMasterIdLst>
    <p:notesMasterId r:id="rId21"/>
  </p:notesMasterIdLst>
  <p:handoutMasterIdLst>
    <p:handoutMasterId r:id="rId22"/>
  </p:handoutMasterIdLst>
  <p:sldIdLst>
    <p:sldId id="256" r:id="rId3"/>
    <p:sldId id="307" r:id="rId4"/>
    <p:sldId id="308" r:id="rId5"/>
    <p:sldId id="310" r:id="rId6"/>
    <p:sldId id="314" r:id="rId7"/>
    <p:sldId id="312" r:id="rId8"/>
    <p:sldId id="318" r:id="rId9"/>
    <p:sldId id="305" r:id="rId10"/>
    <p:sldId id="315" r:id="rId11"/>
    <p:sldId id="317" r:id="rId12"/>
    <p:sldId id="316" r:id="rId13"/>
    <p:sldId id="303" r:id="rId14"/>
    <p:sldId id="306" r:id="rId15"/>
    <p:sldId id="304" r:id="rId16"/>
    <p:sldId id="319" r:id="rId17"/>
    <p:sldId id="297" r:id="rId18"/>
    <p:sldId id="265" r:id="rId19"/>
    <p:sldId id="286" r:id="rId20"/>
  </p:sldIdLst>
  <p:sldSz cx="12192000" cy="6858000"/>
  <p:notesSz cx="9309100" cy="6954838"/>
  <p:defaultTextStyle>
    <a:defPPr>
      <a:defRPr lang="en-GB"/>
    </a:defPPr>
    <a:lvl1pPr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8" userDrawn="1">
          <p15:clr>
            <a:srgbClr val="A4A3A4"/>
          </p15:clr>
        </p15:guide>
        <p15:guide id="2" pos="293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8F8F8"/>
    <a:srgbClr val="0000FF"/>
    <a:srgbClr val="EAEAE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0" autoAdjust="0"/>
    <p:restoredTop sz="78512" autoAdjust="0"/>
  </p:normalViewPr>
  <p:slideViewPr>
    <p:cSldViewPr>
      <p:cViewPr varScale="1">
        <p:scale>
          <a:sx n="75" d="100"/>
          <a:sy n="75" d="100"/>
        </p:scale>
        <p:origin x="756" y="60"/>
      </p:cViewPr>
      <p:guideLst>
        <p:guide orient="horz" pos="2160"/>
        <p:guide pos="3840"/>
      </p:guideLst>
    </p:cSldViewPr>
  </p:slideViewPr>
  <p:outlineViewPr>
    <p:cViewPr varScale="1">
      <p:scale>
        <a:sx n="170" d="200"/>
        <a:sy n="170" d="200"/>
      </p:scale>
      <p:origin x="192" y="0"/>
    </p:cViewPr>
  </p:outlineViewPr>
  <p:notesTextViewPr>
    <p:cViewPr>
      <p:scale>
        <a:sx n="3" d="2"/>
        <a:sy n="3" d="2"/>
      </p:scale>
      <p:origin x="0" y="0"/>
    </p:cViewPr>
  </p:notesTextViewPr>
  <p:sorterViewPr>
    <p:cViewPr>
      <p:scale>
        <a:sx n="125" d="100"/>
        <a:sy n="125" d="100"/>
      </p:scale>
      <p:origin x="0" y="0"/>
    </p:cViewPr>
  </p:sorterViewPr>
  <p:notesViewPr>
    <p:cSldViewPr>
      <p:cViewPr varScale="1">
        <p:scale>
          <a:sx n="59" d="100"/>
          <a:sy n="59" d="100"/>
        </p:scale>
        <p:origin x="-1752" y="-72"/>
      </p:cViewPr>
      <p:guideLst>
        <p:guide orient="horz" pos="2168"/>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48996"/>
          </a:xfrm>
          <a:prstGeom prst="rect">
            <a:avLst/>
          </a:prstGeom>
        </p:spPr>
        <p:txBody>
          <a:bodyPr vert="horz" lIns="92391" tIns="46195" rIns="92391" bIns="46195" rtlCol="0"/>
          <a:lstStyle>
            <a:lvl1pPr algn="l">
              <a:defRPr sz="1200"/>
            </a:lvl1pPr>
          </a:lstStyle>
          <a:p>
            <a:endParaRPr lang="en-US" dirty="0"/>
          </a:p>
        </p:txBody>
      </p:sp>
      <p:sp>
        <p:nvSpPr>
          <p:cNvPr id="3" name="Date Placeholder 2"/>
          <p:cNvSpPr>
            <a:spLocks noGrp="1"/>
          </p:cNvSpPr>
          <p:nvPr>
            <p:ph type="dt" sz="quarter" idx="1"/>
          </p:nvPr>
        </p:nvSpPr>
        <p:spPr>
          <a:xfrm>
            <a:off x="5273003" y="1"/>
            <a:ext cx="4033943" cy="348996"/>
          </a:xfrm>
          <a:prstGeom prst="rect">
            <a:avLst/>
          </a:prstGeom>
        </p:spPr>
        <p:txBody>
          <a:bodyPr vert="horz" lIns="92391" tIns="46195" rIns="92391" bIns="46195" rtlCol="0"/>
          <a:lstStyle>
            <a:lvl1pPr algn="r">
              <a:defRPr sz="1200"/>
            </a:lvl1pPr>
          </a:lstStyle>
          <a:p>
            <a:fld id="{911CDE03-6FAE-4C09-B5B8-96662249BB5F}" type="datetimeFigureOut">
              <a:rPr lang="en-US" smtClean="0"/>
              <a:pPr/>
              <a:t>10/10/2018</a:t>
            </a:fld>
            <a:endParaRPr lang="en-US" dirty="0"/>
          </a:p>
        </p:txBody>
      </p:sp>
      <p:sp>
        <p:nvSpPr>
          <p:cNvPr id="4" name="Footer Placeholder 3"/>
          <p:cNvSpPr>
            <a:spLocks noGrp="1"/>
          </p:cNvSpPr>
          <p:nvPr>
            <p:ph type="ftr" sz="quarter" idx="2"/>
          </p:nvPr>
        </p:nvSpPr>
        <p:spPr>
          <a:xfrm>
            <a:off x="1" y="6605842"/>
            <a:ext cx="4033943" cy="348996"/>
          </a:xfrm>
          <a:prstGeom prst="rect">
            <a:avLst/>
          </a:prstGeom>
        </p:spPr>
        <p:txBody>
          <a:bodyPr vert="horz" lIns="92391" tIns="46195" rIns="92391" bIns="4619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003" y="6605842"/>
            <a:ext cx="4033943" cy="348996"/>
          </a:xfrm>
          <a:prstGeom prst="rect">
            <a:avLst/>
          </a:prstGeom>
        </p:spPr>
        <p:txBody>
          <a:bodyPr vert="horz" lIns="92391" tIns="46195" rIns="92391" bIns="46195" rtlCol="0" anchor="b"/>
          <a:lstStyle>
            <a:lvl1pPr algn="r">
              <a:defRPr sz="1200"/>
            </a:lvl1pPr>
          </a:lstStyle>
          <a:p>
            <a:fld id="{B8625E44-9059-4CDA-B304-3959C48881EF}" type="slidenum">
              <a:rPr lang="en-US" smtClean="0"/>
              <a:pPr/>
              <a:t>‹#›</a:t>
            </a:fld>
            <a:endParaRPr lang="en-US" dirty="0"/>
          </a:p>
        </p:txBody>
      </p:sp>
    </p:spTree>
    <p:extLst>
      <p:ext uri="{BB962C8B-B14F-4D97-AF65-F5344CB8AC3E}">
        <p14:creationId xmlns:p14="http://schemas.microsoft.com/office/powerpoint/2010/main" val="547870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1" y="0"/>
            <a:ext cx="9309100" cy="695483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5" name="AutoShape 2"/>
          <p:cNvSpPr>
            <a:spLocks noChangeArrowheads="1"/>
          </p:cNvSpPr>
          <p:nvPr/>
        </p:nvSpPr>
        <p:spPr bwMode="auto">
          <a:xfrm>
            <a:off x="1" y="0"/>
            <a:ext cx="9309100" cy="69548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6" name="AutoShape 3"/>
          <p:cNvSpPr>
            <a:spLocks noChangeArrowheads="1"/>
          </p:cNvSpPr>
          <p:nvPr/>
        </p:nvSpPr>
        <p:spPr bwMode="auto">
          <a:xfrm>
            <a:off x="1" y="0"/>
            <a:ext cx="9309100" cy="69548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7" name="AutoShape 4"/>
          <p:cNvSpPr>
            <a:spLocks noChangeArrowheads="1"/>
          </p:cNvSpPr>
          <p:nvPr/>
        </p:nvSpPr>
        <p:spPr bwMode="auto">
          <a:xfrm>
            <a:off x="1" y="0"/>
            <a:ext cx="9309100" cy="69548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8" name="Text Box 5"/>
          <p:cNvSpPr txBox="1">
            <a:spLocks noChangeArrowheads="1"/>
          </p:cNvSpPr>
          <p:nvPr/>
        </p:nvSpPr>
        <p:spPr bwMode="auto">
          <a:xfrm>
            <a:off x="1" y="1"/>
            <a:ext cx="4033943" cy="3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9" name="Text Box 6"/>
          <p:cNvSpPr txBox="1">
            <a:spLocks noChangeArrowheads="1"/>
          </p:cNvSpPr>
          <p:nvPr/>
        </p:nvSpPr>
        <p:spPr bwMode="auto">
          <a:xfrm>
            <a:off x="5273003" y="1"/>
            <a:ext cx="4033943" cy="3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80" name="Rectangle 7"/>
          <p:cNvSpPr>
            <a:spLocks noGrp="1" noRot="1" noChangeAspect="1" noChangeArrowheads="1"/>
          </p:cNvSpPr>
          <p:nvPr>
            <p:ph type="sldImg"/>
          </p:nvPr>
        </p:nvSpPr>
        <p:spPr bwMode="auto">
          <a:xfrm>
            <a:off x="2338388" y="522288"/>
            <a:ext cx="4624387" cy="26019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8"/>
          <p:cNvSpPr>
            <a:spLocks noGrp="1" noChangeArrowheads="1"/>
          </p:cNvSpPr>
          <p:nvPr>
            <p:ph type="body"/>
          </p:nvPr>
        </p:nvSpPr>
        <p:spPr bwMode="auto">
          <a:xfrm>
            <a:off x="930910" y="3303519"/>
            <a:ext cx="7438660" cy="3124238"/>
          </a:xfrm>
          <a:prstGeom prst="rect">
            <a:avLst/>
          </a:prstGeom>
          <a:noFill/>
          <a:ln w="9525">
            <a:noFill/>
            <a:round/>
            <a:headEnd/>
            <a:tailEnd/>
          </a:ln>
          <a:effectLst/>
        </p:spPr>
        <p:txBody>
          <a:bodyPr vert="horz" wrap="square" lIns="90936" tIns="47287" rIns="90936" bIns="47287" numCol="1" anchor="t" anchorCtr="0" compatLnSpc="1">
            <a:prstTxWarp prst="textNoShape">
              <a:avLst/>
            </a:prstTxWarp>
          </a:bodyPr>
          <a:lstStyle/>
          <a:p>
            <a:pPr lvl="0"/>
            <a:endParaRPr lang="en-US" altLang="en-US" noProof="0" dirty="0"/>
          </a:p>
        </p:txBody>
      </p:sp>
      <p:sp>
        <p:nvSpPr>
          <p:cNvPr id="3082" name="Text Box 9"/>
          <p:cNvSpPr txBox="1">
            <a:spLocks noChangeArrowheads="1"/>
          </p:cNvSpPr>
          <p:nvPr/>
        </p:nvSpPr>
        <p:spPr bwMode="auto">
          <a:xfrm>
            <a:off x="1" y="6604646"/>
            <a:ext cx="4033943" cy="3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391" tIns="46195" rIns="92391" bIns="46195"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 name="Rectangle 10"/>
          <p:cNvSpPr>
            <a:spLocks noGrp="1" noChangeArrowheads="1"/>
          </p:cNvSpPr>
          <p:nvPr>
            <p:ph type="sldNum"/>
          </p:nvPr>
        </p:nvSpPr>
        <p:spPr bwMode="auto">
          <a:xfrm>
            <a:off x="5273002" y="6604647"/>
            <a:ext cx="4025324" cy="343021"/>
          </a:xfrm>
          <a:prstGeom prst="rect">
            <a:avLst/>
          </a:prstGeom>
          <a:noFill/>
          <a:ln w="9525">
            <a:noFill/>
            <a:round/>
            <a:headEnd/>
            <a:tailEnd/>
          </a:ln>
          <a:effectLst/>
        </p:spPr>
        <p:txBody>
          <a:bodyPr vert="horz" wrap="square" lIns="90936" tIns="47287" rIns="90936" bIns="47287" numCol="1" anchor="b" anchorCtr="0" compatLnSpc="1">
            <a:prstTxWarp prst="textNoShape">
              <a:avLst/>
            </a:prstTxWarp>
          </a:bodyPr>
          <a:lstStyle>
            <a:lvl1pPr algn="r" eaLnBrk="1" hangingPunct="1">
              <a:buSzPct val="100000"/>
              <a:tabLst>
                <a:tab pos="731429" algn="l"/>
                <a:tab pos="1462857" algn="l"/>
                <a:tab pos="2194286" algn="l"/>
                <a:tab pos="2925714" algn="l"/>
              </a:tabLst>
              <a:defRPr sz="1200" smtClean="0">
                <a:solidFill>
                  <a:srgbClr val="000000"/>
                </a:solidFill>
                <a:latin typeface="Calibri" panose="020F0502020204030204" pitchFamily="34" charset="0"/>
                <a:cs typeface="Calibri" panose="020F0502020204030204" pitchFamily="34" charset="0"/>
              </a:defRPr>
            </a:lvl1pPr>
          </a:lstStyle>
          <a:p>
            <a:pPr>
              <a:defRPr/>
            </a:pPr>
            <a:fld id="{2CDD5073-D2E0-40B9-BA25-914294AC9AF1}" type="slidenum">
              <a:rPr lang="en-US" altLang="en-US" smtClean="0"/>
              <a:pPr>
                <a:defRPr/>
              </a:pPr>
              <a:t>‹#›</a:t>
            </a:fld>
            <a:endParaRPr lang="en-US" altLang="en-US" dirty="0"/>
          </a:p>
        </p:txBody>
      </p:sp>
    </p:spTree>
    <p:extLst>
      <p:ext uri="{BB962C8B-B14F-4D97-AF65-F5344CB8AC3E}">
        <p14:creationId xmlns:p14="http://schemas.microsoft.com/office/powerpoint/2010/main" val="14900422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Calibri" panose="020F0502020204030204" pitchFamily="34"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CC1F0EB7-6DAB-4C0E-A43E-BC75AE8A05E2}" type="slidenum">
              <a:rPr lang="en-US" altLang="en-US">
                <a:latin typeface="Calibri" panose="020F0502020204030204" pitchFamily="34" charset="0"/>
              </a:rPr>
              <a:pPr>
                <a:spcBef>
                  <a:spcPct val="0"/>
                </a:spcBef>
                <a:buClrTx/>
                <a:buFontTx/>
                <a:buNone/>
              </a:pPr>
              <a:t>1</a:t>
            </a:fld>
            <a:endParaRPr lang="en-US" altLang="en-US" dirty="0">
              <a:latin typeface="Calibri" panose="020F0502020204030204" pitchFamily="34" charset="0"/>
            </a:endParaRPr>
          </a:p>
        </p:txBody>
      </p:sp>
      <p:sp>
        <p:nvSpPr>
          <p:cNvPr id="5123"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203A15DD-47C6-4669-A7AC-3D786BC6CF29}"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124" name="Rectangle 2"/>
          <p:cNvSpPr>
            <a:spLocks noGrp="1" noRot="1" noChangeAspect="1" noChangeArrowheads="1" noTextEdit="1"/>
          </p:cNvSpPr>
          <p:nvPr>
            <p:ph type="sldImg"/>
          </p:nvPr>
        </p:nvSpPr>
        <p:spPr>
          <a:xfrm>
            <a:off x="2362200" y="517525"/>
            <a:ext cx="4584700" cy="2579688"/>
          </a:xfrm>
          <a:solidFill>
            <a:srgbClr val="FFFFFF"/>
          </a:solidFill>
          <a:ln/>
        </p:spPr>
      </p:sp>
      <p:sp>
        <p:nvSpPr>
          <p:cNvPr id="5125" name="Rectangle 3"/>
          <p:cNvSpPr>
            <a:spLocks noGrp="1" noChangeArrowheads="1"/>
          </p:cNvSpPr>
          <p:nvPr>
            <p:ph type="body" idx="1"/>
          </p:nvPr>
        </p:nvSpPr>
        <p:spPr>
          <a:xfrm>
            <a:off x="930911" y="3270053"/>
            <a:ext cx="7447280" cy="30979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r>
              <a:rPr lang="en-US" altLang="en-US" b="1" dirty="0" smtClean="0">
                <a:ea typeface="SimSun" panose="02010600030101010101" pitchFamily="2" charset="-122"/>
              </a:rPr>
              <a:t>This presentation provides</a:t>
            </a:r>
            <a:r>
              <a:rPr lang="en-US" altLang="en-US" b="1" baseline="0" dirty="0" smtClean="0">
                <a:ea typeface="SimSun" panose="02010600030101010101" pitchFamily="2" charset="-122"/>
              </a:rPr>
              <a:t> information on the final steps following the Quality Review of the tax return,  Final steps are discussed for both an e-filed return and a paper return.  Instructors should modify this presentation to accommodate any specific district procedures.  Additionally, Instructors should advise Counselors that Local Coordinators may also have specific requirements as to how they want the final steps accomplished.  For example some sites have the preparing Counselor do most of these steps while others have the QR Counselor perform them.</a:t>
            </a:r>
            <a:endParaRPr lang="en-US" altLang="en-US" b="1" dirty="0">
              <a:ea typeface="SimSun" panose="02010600030101010101" pitchFamily="2" charset="-122"/>
            </a:endParaRPr>
          </a:p>
        </p:txBody>
      </p:sp>
    </p:spTree>
    <p:extLst>
      <p:ext uri="{BB962C8B-B14F-4D97-AF65-F5344CB8AC3E}">
        <p14:creationId xmlns:p14="http://schemas.microsoft.com/office/powerpoint/2010/main" val="1068184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Taxpayer is responsible</a:t>
            </a:r>
            <a:r>
              <a:rPr lang="en-US" b="1" baseline="0" dirty="0" smtClean="0"/>
              <a:t> to set up payment options.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u="sng" baseline="0" dirty="0" smtClean="0"/>
              <a:t>irs.gov/payments</a:t>
            </a:r>
            <a:r>
              <a:rPr lang="en-US" b="1" baseline="0" dirty="0" smtClean="0"/>
              <a:t> for further guidance</a:t>
            </a:r>
            <a:endParaRPr lang="en-US" b="1" u="sng" dirty="0"/>
          </a:p>
        </p:txBody>
      </p:sp>
      <p:sp>
        <p:nvSpPr>
          <p:cNvPr id="4" name="Slide Number Placeholder 3"/>
          <p:cNvSpPr>
            <a:spLocks noGrp="1"/>
          </p:cNvSpPr>
          <p:nvPr>
            <p:ph type="sldNum" sz="quarter" idx="10"/>
          </p:nvPr>
        </p:nvSpPr>
        <p:spPr/>
        <p:txBody>
          <a:bodyPr/>
          <a:lstStyle/>
          <a:p>
            <a:fld id="{6BE2FA0C-BC7C-44C1-BC79-03FB4E3A3392}" type="slidenum">
              <a:rPr lang="en-US" altLang="en-US" smtClean="0"/>
              <a:pPr/>
              <a:t>11</a:t>
            </a:fld>
            <a:endParaRPr lang="en-US" altLang="en-US" dirty="0"/>
          </a:p>
        </p:txBody>
      </p:sp>
    </p:spTree>
    <p:extLst>
      <p:ext uri="{BB962C8B-B14F-4D97-AF65-F5344CB8AC3E}">
        <p14:creationId xmlns:p14="http://schemas.microsoft.com/office/powerpoint/2010/main" val="1445742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A7701F6-7150-4AEC-9A26-4267B81E2264}" type="slidenum">
              <a:rPr lang="en-US" altLang="en-US">
                <a:latin typeface="Calibri" panose="020F0502020204030204" pitchFamily="34" charset="0"/>
              </a:rPr>
              <a:pPr>
                <a:spcBef>
                  <a:spcPct val="0"/>
                </a:spcBef>
                <a:buClrTx/>
                <a:buFontTx/>
                <a:buNone/>
              </a:pPr>
              <a:t>12</a:t>
            </a:fld>
            <a:endParaRPr lang="en-US" altLang="en-US" dirty="0">
              <a:latin typeface="Calibri" panose="020F0502020204030204" pitchFamily="34" charset="0"/>
            </a:endParaRPr>
          </a:p>
        </p:txBody>
      </p:sp>
      <p:sp>
        <p:nvSpPr>
          <p:cNvPr id="54275"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3A8C6A2-9A4B-4E6A-88BB-5BADC33665C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12</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4276" name="Rectangle 2"/>
          <p:cNvSpPr>
            <a:spLocks noGrp="1" noRot="1" noChangeAspect="1" noChangeArrowheads="1" noTextEdit="1"/>
          </p:cNvSpPr>
          <p:nvPr>
            <p:ph type="sldImg"/>
          </p:nvPr>
        </p:nvSpPr>
        <p:spPr>
          <a:xfrm>
            <a:off x="2362200" y="517525"/>
            <a:ext cx="4584700" cy="2579688"/>
          </a:xfrm>
          <a:solidFill>
            <a:srgbClr val="FFFFFF"/>
          </a:solidFill>
          <a:ln/>
        </p:spPr>
      </p:sp>
      <p:sp>
        <p:nvSpPr>
          <p:cNvPr id="54277" name="Rectangle 3"/>
          <p:cNvSpPr>
            <a:spLocks noGrp="1" noChangeArrowheads="1"/>
          </p:cNvSpPr>
          <p:nvPr>
            <p:ph type="body" idx="1"/>
          </p:nvPr>
        </p:nvSpPr>
        <p:spPr>
          <a:xfrm>
            <a:off x="930911" y="3270053"/>
            <a:ext cx="7447280" cy="30979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endParaRPr lang="en-US" altLang="en-US" dirty="0">
              <a:ea typeface="SimSun" panose="02010600030101010101" pitchFamily="2" charset="-122"/>
            </a:endParaRPr>
          </a:p>
        </p:txBody>
      </p:sp>
    </p:spTree>
    <p:extLst>
      <p:ext uri="{BB962C8B-B14F-4D97-AF65-F5344CB8AC3E}">
        <p14:creationId xmlns:p14="http://schemas.microsoft.com/office/powerpoint/2010/main" val="4277876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A7701F6-7150-4AEC-9A26-4267B81E2264}" type="slidenum">
              <a:rPr lang="en-US" altLang="en-US">
                <a:latin typeface="Calibri" panose="020F0502020204030204" pitchFamily="34" charset="0"/>
              </a:rPr>
              <a:pPr>
                <a:spcBef>
                  <a:spcPct val="0"/>
                </a:spcBef>
                <a:buClrTx/>
                <a:buFontTx/>
                <a:buNone/>
              </a:pPr>
              <a:t>13</a:t>
            </a:fld>
            <a:endParaRPr lang="en-US" altLang="en-US" dirty="0">
              <a:latin typeface="Calibri" panose="020F0502020204030204" pitchFamily="34" charset="0"/>
            </a:endParaRPr>
          </a:p>
        </p:txBody>
      </p:sp>
      <p:sp>
        <p:nvSpPr>
          <p:cNvPr id="54275"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3A8C6A2-9A4B-4E6A-88BB-5BADC33665C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13</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4276" name="Rectangle 2"/>
          <p:cNvSpPr>
            <a:spLocks noGrp="1" noRot="1" noChangeAspect="1" noChangeArrowheads="1" noTextEdit="1"/>
          </p:cNvSpPr>
          <p:nvPr>
            <p:ph type="sldImg"/>
          </p:nvPr>
        </p:nvSpPr>
        <p:spPr>
          <a:xfrm>
            <a:off x="2362200" y="517525"/>
            <a:ext cx="4584700" cy="2579688"/>
          </a:xfrm>
          <a:solidFill>
            <a:srgbClr val="FFFFFF"/>
          </a:solidFill>
          <a:ln/>
        </p:spPr>
      </p:sp>
      <p:sp>
        <p:nvSpPr>
          <p:cNvPr id="54277" name="Rectangle 3"/>
          <p:cNvSpPr>
            <a:spLocks noGrp="1" noChangeArrowheads="1"/>
          </p:cNvSpPr>
          <p:nvPr>
            <p:ph type="body" idx="1"/>
          </p:nvPr>
        </p:nvSpPr>
        <p:spPr>
          <a:xfrm>
            <a:off x="930911" y="3270053"/>
            <a:ext cx="7447280" cy="30979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endParaRPr lang="en-US" altLang="en-US" dirty="0">
              <a:ea typeface="SimSun" panose="02010600030101010101" pitchFamily="2" charset="-122"/>
            </a:endParaRPr>
          </a:p>
        </p:txBody>
      </p:sp>
    </p:spTree>
    <p:extLst>
      <p:ext uri="{BB962C8B-B14F-4D97-AF65-F5344CB8AC3E}">
        <p14:creationId xmlns:p14="http://schemas.microsoft.com/office/powerpoint/2010/main" val="4191466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A7A7A4D1-D525-4DE3-8F3B-61759AB516BE}" type="slidenum">
              <a:rPr lang="en-US" altLang="en-US">
                <a:latin typeface="Calibri" panose="020F0502020204030204" pitchFamily="34" charset="0"/>
              </a:rPr>
              <a:pPr>
                <a:spcBef>
                  <a:spcPct val="0"/>
                </a:spcBef>
                <a:buClrTx/>
                <a:buFontTx/>
                <a:buNone/>
              </a:pPr>
              <a:t>14</a:t>
            </a:fld>
            <a:endParaRPr lang="en-US" altLang="en-US" dirty="0">
              <a:latin typeface="Calibri" panose="020F0502020204030204" pitchFamily="34" charset="0"/>
            </a:endParaRPr>
          </a:p>
        </p:txBody>
      </p:sp>
      <p:sp>
        <p:nvSpPr>
          <p:cNvPr id="56323"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E9C205B-905C-4EF6-8A88-336D7FB8012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14</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6324" name="Rectangle 2"/>
          <p:cNvSpPr>
            <a:spLocks noGrp="1" noRot="1" noChangeAspect="1" noChangeArrowheads="1" noTextEdit="1"/>
          </p:cNvSpPr>
          <p:nvPr>
            <p:ph type="sldImg"/>
          </p:nvPr>
        </p:nvSpPr>
        <p:spPr>
          <a:xfrm>
            <a:off x="2362200" y="517525"/>
            <a:ext cx="4584700" cy="2579688"/>
          </a:xfrm>
          <a:solidFill>
            <a:srgbClr val="FFFFFF"/>
          </a:solidFill>
          <a:ln/>
        </p:spPr>
      </p:sp>
      <p:sp>
        <p:nvSpPr>
          <p:cNvPr id="56325" name="Rectangle 3"/>
          <p:cNvSpPr>
            <a:spLocks noGrp="1" noChangeArrowheads="1"/>
          </p:cNvSpPr>
          <p:nvPr>
            <p:ph type="body" idx="1"/>
          </p:nvPr>
        </p:nvSpPr>
        <p:spPr>
          <a:xfrm>
            <a:off x="930911" y="3270053"/>
            <a:ext cx="7447280" cy="30979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endParaRPr lang="en-US" altLang="en-US" dirty="0">
              <a:ea typeface="SimSun" panose="02010600030101010101" pitchFamily="2" charset="-122"/>
            </a:endParaRPr>
          </a:p>
        </p:txBody>
      </p:sp>
    </p:spTree>
    <p:extLst>
      <p:ext uri="{BB962C8B-B14F-4D97-AF65-F5344CB8AC3E}">
        <p14:creationId xmlns:p14="http://schemas.microsoft.com/office/powerpoint/2010/main" val="3933045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2338388" y="522288"/>
            <a:ext cx="4624387" cy="2601912"/>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Calibri" panose="020F0502020204030204" pitchFamily="34" charset="0"/>
                <a:cs typeface="Calibri" panose="020F0502020204030204" pitchFamily="34" charset="0"/>
              </a:rPr>
              <a:t>Follow Pub 4012 page K-9</a:t>
            </a:r>
          </a:p>
        </p:txBody>
      </p:sp>
      <p:sp>
        <p:nvSpPr>
          <p:cNvPr id="24580" name="Slide Number Placeholder 3"/>
          <p:cNvSpPr txBox="1">
            <a:spLocks noGrp="1"/>
          </p:cNvSpPr>
          <p:nvPr/>
        </p:nvSpPr>
        <p:spPr bwMode="auto">
          <a:xfrm>
            <a:off x="5273003" y="6605841"/>
            <a:ext cx="4033943" cy="3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1" tIns="46195" rIns="92391" bIns="46195" anchor="b"/>
          <a:lstStyle/>
          <a:p>
            <a:pPr algn="r" eaLnBrk="1" hangingPunct="1">
              <a:buClr>
                <a:srgbClr val="000000"/>
              </a:buClr>
              <a:buSzPct val="100000"/>
              <a:buFont typeface="Times New Roman" panose="02020603050405020304" pitchFamily="18" charset="0"/>
              <a:buNone/>
            </a:pPr>
            <a:fld id="{96B31F17-DD27-40CB-ADAC-548C56368A23}" type="slidenum">
              <a:rPr lang="en-US" altLang="en-US" sz="1200">
                <a:latin typeface="Calibri" panose="020F0502020204030204" pitchFamily="34" charset="0"/>
                <a:cs typeface="Calibri" panose="020F0502020204030204" pitchFamily="34" charset="0"/>
              </a:rPr>
              <a:pPr algn="r" eaLnBrk="1" hangingPunct="1">
                <a:buClr>
                  <a:srgbClr val="000000"/>
                </a:buClr>
                <a:buSzPct val="100000"/>
                <a:buFont typeface="Times New Roman" panose="02020603050405020304" pitchFamily="18" charset="0"/>
                <a:buNone/>
              </a:pPr>
              <a:t>17</a:t>
            </a:fld>
            <a:endParaRPr lang="en-US" alt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634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338388" y="522288"/>
            <a:ext cx="4624387" cy="2601912"/>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You must verify ID of each signature.</a:t>
            </a:r>
          </a:p>
        </p:txBody>
      </p:sp>
      <p:sp>
        <p:nvSpPr>
          <p:cNvPr id="81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3</a:t>
            </a:fld>
            <a:endParaRPr lang="en-US" altLang="en-US" dirty="0">
              <a:latin typeface="Calibri" panose="020F0502020204030204" pitchFamily="34" charset="0"/>
            </a:endParaRPr>
          </a:p>
        </p:txBody>
      </p:sp>
    </p:spTree>
    <p:extLst>
      <p:ext uri="{BB962C8B-B14F-4D97-AF65-F5344CB8AC3E}">
        <p14:creationId xmlns:p14="http://schemas.microsoft.com/office/powerpoint/2010/main" val="356255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338388" y="522288"/>
            <a:ext cx="4624387" cy="2601912"/>
          </a:xfrm>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A0E924B-AF20-4ABD-AA6E-41871C127CE3}" type="slidenum">
              <a:rPr lang="en-US" altLang="en-US">
                <a:latin typeface="Calibri" panose="020F0502020204030204" pitchFamily="34" charset="0"/>
              </a:rPr>
              <a:pPr>
                <a:spcBef>
                  <a:spcPct val="0"/>
                </a:spcBef>
                <a:buClrTx/>
                <a:buFontTx/>
                <a:buNone/>
              </a:pPr>
              <a:t>4</a:t>
            </a:fld>
            <a:endParaRPr lang="en-US" altLang="en-US" dirty="0">
              <a:latin typeface="Calibri" panose="020F0502020204030204" pitchFamily="34" charset="0"/>
            </a:endParaRPr>
          </a:p>
        </p:txBody>
      </p:sp>
    </p:spTree>
    <p:extLst>
      <p:ext uri="{BB962C8B-B14F-4D97-AF65-F5344CB8AC3E}">
        <p14:creationId xmlns:p14="http://schemas.microsoft.com/office/powerpoint/2010/main" val="3129387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338388" y="522288"/>
            <a:ext cx="4624387" cy="2601912"/>
          </a:xfrm>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A0E924B-AF20-4ABD-AA6E-41871C127CE3}" type="slidenum">
              <a:rPr lang="en-US" altLang="en-US">
                <a:latin typeface="Calibri" panose="020F0502020204030204" pitchFamily="34" charset="0"/>
              </a:rPr>
              <a:pPr>
                <a:spcBef>
                  <a:spcPct val="0"/>
                </a:spcBef>
                <a:buClrTx/>
                <a:buFontTx/>
                <a:buNone/>
              </a:pPr>
              <a:t>5</a:t>
            </a:fld>
            <a:endParaRPr lang="en-US" altLang="en-US" dirty="0">
              <a:latin typeface="Calibri" panose="020F0502020204030204" pitchFamily="34" charset="0"/>
            </a:endParaRPr>
          </a:p>
        </p:txBody>
      </p:sp>
    </p:spTree>
    <p:extLst>
      <p:ext uri="{BB962C8B-B14F-4D97-AF65-F5344CB8AC3E}">
        <p14:creationId xmlns:p14="http://schemas.microsoft.com/office/powerpoint/2010/main" val="2680538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Attach a copy of Forms W-2, W-2G and 2439 to the front of Form 1040. Also attach Forms 1099-R if tax was </a:t>
            </a:r>
            <a:r>
              <a:rPr lang="en-US" b="1" dirty="0" smtClean="0"/>
              <a:t>withheld.</a:t>
            </a:r>
            <a:endParaRPr lang="en-US" b="1" dirty="0"/>
          </a:p>
        </p:txBody>
      </p:sp>
      <p:sp>
        <p:nvSpPr>
          <p:cNvPr id="4" name="Slide Number Placeholder 3"/>
          <p:cNvSpPr>
            <a:spLocks noGrp="1"/>
          </p:cNvSpPr>
          <p:nvPr>
            <p:ph type="sldNum"/>
          </p:nvPr>
        </p:nvSpPr>
        <p:spPr/>
        <p:txBody>
          <a:bodyPr/>
          <a:lstStyle/>
          <a:p>
            <a:pPr>
              <a:defRPr/>
            </a:pPr>
            <a:fld id="{2CDD5073-D2E0-40B9-BA25-914294AC9AF1}" type="slidenum">
              <a:rPr lang="en-US" altLang="en-US" smtClean="0"/>
              <a:pPr>
                <a:defRPr/>
              </a:pPr>
              <a:t>6</a:t>
            </a:fld>
            <a:endParaRPr lang="en-US" altLang="en-US" dirty="0"/>
          </a:p>
        </p:txBody>
      </p:sp>
    </p:spTree>
    <p:extLst>
      <p:ext uri="{BB962C8B-B14F-4D97-AF65-F5344CB8AC3E}">
        <p14:creationId xmlns:p14="http://schemas.microsoft.com/office/powerpoint/2010/main" val="2936863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338388" y="522288"/>
            <a:ext cx="4624387" cy="2601912"/>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You must verify ID of each signature.</a:t>
            </a:r>
          </a:p>
        </p:txBody>
      </p:sp>
      <p:sp>
        <p:nvSpPr>
          <p:cNvPr id="81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7</a:t>
            </a:fld>
            <a:endParaRPr lang="en-US" altLang="en-US" dirty="0">
              <a:latin typeface="Calibri" panose="020F0502020204030204" pitchFamily="34" charset="0"/>
            </a:endParaRPr>
          </a:p>
        </p:txBody>
      </p:sp>
    </p:spTree>
    <p:extLst>
      <p:ext uri="{BB962C8B-B14F-4D97-AF65-F5344CB8AC3E}">
        <p14:creationId xmlns:p14="http://schemas.microsoft.com/office/powerpoint/2010/main" val="1107565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79A00A8-C444-43FF-9BC0-720F81A77BB0}" type="slidenum">
              <a:rPr lang="en-US" altLang="en-US">
                <a:latin typeface="Calibri" panose="020F0502020204030204" pitchFamily="34" charset="0"/>
              </a:rPr>
              <a:pPr>
                <a:spcBef>
                  <a:spcPct val="0"/>
                </a:spcBef>
                <a:buClrTx/>
                <a:buFontTx/>
                <a:buNone/>
              </a:pPr>
              <a:t>8</a:t>
            </a:fld>
            <a:endParaRPr lang="en-US" altLang="en-US" dirty="0">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2362200" y="517525"/>
            <a:ext cx="4584700" cy="2579688"/>
          </a:xfrm>
          <a:solidFill>
            <a:srgbClr val="FFFFFF"/>
          </a:solidFill>
          <a:ln/>
        </p:spPr>
      </p:sp>
      <p:sp>
        <p:nvSpPr>
          <p:cNvPr id="52228" name="Rectangle 2"/>
          <p:cNvSpPr>
            <a:spLocks noGrp="1" noChangeArrowheads="1"/>
          </p:cNvSpPr>
          <p:nvPr>
            <p:ph type="body" idx="1"/>
          </p:nvPr>
        </p:nvSpPr>
        <p:spPr>
          <a:xfrm>
            <a:off x="930911" y="3270053"/>
            <a:ext cx="7447280" cy="3097944"/>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lvl="1" eaLnBrk="1" fontAlgn="auto" hangingPunct="1">
              <a:spcAft>
                <a:spcPts val="0"/>
              </a:spcAft>
              <a:buClr>
                <a:schemeClr val="accent3">
                  <a:lumMod val="75000"/>
                </a:schemeClr>
              </a:buClr>
              <a:defRPr/>
            </a:pPr>
            <a:r>
              <a:rPr lang="en-US" altLang="en-US" b="1" dirty="0" smtClean="0">
                <a:latin typeface="Calibri" panose="020F0502020204030204" pitchFamily="34" charset="0"/>
              </a:rPr>
              <a:t>If </a:t>
            </a:r>
            <a:r>
              <a:rPr lang="en-US" altLang="en-US" b="1" dirty="0">
                <a:latin typeface="Calibri" panose="020F0502020204030204" pitchFamily="34" charset="0"/>
              </a:rPr>
              <a:t>taxpayer expects to under or over withheld for TY2018, might want to consider:</a:t>
            </a:r>
          </a:p>
          <a:p>
            <a:pPr lvl="2" eaLnBrk="1" fontAlgn="auto" hangingPunct="1">
              <a:spcAft>
                <a:spcPts val="0"/>
              </a:spcAft>
              <a:buClr>
                <a:schemeClr val="bg2">
                  <a:lumMod val="25000"/>
                </a:schemeClr>
              </a:buClr>
              <a:buFont typeface="Arial" panose="020B0604020202020204" pitchFamily="34" charset="0"/>
              <a:buChar char="•"/>
              <a:defRPr/>
            </a:pPr>
            <a:r>
              <a:rPr lang="en-US" altLang="en-US" b="1" dirty="0">
                <a:latin typeface="Calibri" panose="020F0502020204030204" pitchFamily="34" charset="0"/>
              </a:rPr>
              <a:t>Revise withholding – Forms W-4</a:t>
            </a:r>
          </a:p>
          <a:p>
            <a:pPr lvl="2" eaLnBrk="1" fontAlgn="auto" hangingPunct="1">
              <a:spcAft>
                <a:spcPts val="0"/>
              </a:spcAft>
              <a:buClr>
                <a:schemeClr val="bg2">
                  <a:lumMod val="25000"/>
                </a:schemeClr>
              </a:buClr>
              <a:buFont typeface="Arial" panose="020B0604020202020204" pitchFamily="34" charset="0"/>
              <a:buChar char="•"/>
              <a:defRPr/>
            </a:pPr>
            <a:r>
              <a:rPr lang="en-US" altLang="en-US" b="1" dirty="0">
                <a:latin typeface="Calibri" panose="020F0502020204030204" pitchFamily="34" charset="0"/>
              </a:rPr>
              <a:t>Estimated taxes  (see: www.irs.gov/Payments)</a:t>
            </a:r>
          </a:p>
        </p:txBody>
      </p:sp>
    </p:spTree>
    <p:extLst>
      <p:ext uri="{BB962C8B-B14F-4D97-AF65-F5344CB8AC3E}">
        <p14:creationId xmlns:p14="http://schemas.microsoft.com/office/powerpoint/2010/main" val="3468097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79A00A8-C444-43FF-9BC0-720F81A77BB0}" type="slidenum">
              <a:rPr lang="en-US" altLang="en-US">
                <a:latin typeface="Calibri" panose="020F0502020204030204" pitchFamily="34" charset="0"/>
              </a:rPr>
              <a:pPr>
                <a:spcBef>
                  <a:spcPct val="0"/>
                </a:spcBef>
                <a:buClrTx/>
                <a:buFontTx/>
                <a:buNone/>
              </a:pPr>
              <a:t>9</a:t>
            </a:fld>
            <a:endParaRPr lang="en-US" altLang="en-US" dirty="0">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2362200" y="517525"/>
            <a:ext cx="4584700" cy="2579688"/>
          </a:xfrm>
          <a:solidFill>
            <a:srgbClr val="FFFFFF"/>
          </a:solidFill>
          <a:ln/>
        </p:spPr>
      </p:sp>
      <p:sp>
        <p:nvSpPr>
          <p:cNvPr id="52228" name="Rectangle 2"/>
          <p:cNvSpPr>
            <a:spLocks noGrp="1" noChangeArrowheads="1"/>
          </p:cNvSpPr>
          <p:nvPr>
            <p:ph type="body" idx="1"/>
          </p:nvPr>
        </p:nvSpPr>
        <p:spPr>
          <a:xfrm>
            <a:off x="930911" y="3270053"/>
            <a:ext cx="7447280" cy="3097944"/>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lvl="1" eaLnBrk="1" fontAlgn="auto" hangingPunct="1">
              <a:spcAft>
                <a:spcPts val="0"/>
              </a:spcAft>
              <a:buClr>
                <a:schemeClr val="accent3">
                  <a:lumMod val="75000"/>
                </a:schemeClr>
              </a:buClr>
              <a:defRPr/>
            </a:pPr>
            <a:r>
              <a:rPr lang="en-US" altLang="en-US" b="1" dirty="0">
                <a:latin typeface="Calibri" panose="020F0502020204030204" pitchFamily="34" charset="0"/>
              </a:rPr>
              <a:t>If taxpayer expects to under or over withheld for TY2018, might want to consider:</a:t>
            </a:r>
          </a:p>
          <a:p>
            <a:pPr lvl="2" eaLnBrk="1" fontAlgn="auto" hangingPunct="1">
              <a:spcAft>
                <a:spcPts val="0"/>
              </a:spcAft>
              <a:buClr>
                <a:schemeClr val="bg2">
                  <a:lumMod val="25000"/>
                </a:schemeClr>
              </a:buClr>
              <a:buFont typeface="Arial" panose="020B0604020202020204" pitchFamily="34" charset="0"/>
              <a:buChar char="•"/>
              <a:defRPr/>
            </a:pPr>
            <a:r>
              <a:rPr lang="en-US" altLang="en-US" b="1" dirty="0">
                <a:latin typeface="Calibri" panose="020F0502020204030204" pitchFamily="34" charset="0"/>
              </a:rPr>
              <a:t>Revise withholding – Forms W-4</a:t>
            </a:r>
          </a:p>
          <a:p>
            <a:pPr lvl="2" eaLnBrk="1" fontAlgn="auto" hangingPunct="1">
              <a:spcAft>
                <a:spcPts val="0"/>
              </a:spcAft>
              <a:buClr>
                <a:schemeClr val="bg2">
                  <a:lumMod val="25000"/>
                </a:schemeClr>
              </a:buClr>
              <a:buFont typeface="Arial" panose="020B0604020202020204" pitchFamily="34" charset="0"/>
              <a:buChar char="•"/>
              <a:defRPr/>
            </a:pPr>
            <a:r>
              <a:rPr lang="en-US" altLang="en-US" b="1" dirty="0">
                <a:latin typeface="Calibri" panose="020F0502020204030204" pitchFamily="34" charset="0"/>
              </a:rPr>
              <a:t>Estimated taxes  (see: www.irs.gov/Payments)</a:t>
            </a:r>
          </a:p>
        </p:txBody>
      </p:sp>
    </p:spTree>
    <p:extLst>
      <p:ext uri="{BB962C8B-B14F-4D97-AF65-F5344CB8AC3E}">
        <p14:creationId xmlns:p14="http://schemas.microsoft.com/office/powerpoint/2010/main" val="636127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152" indent="-288576">
              <a:spcBef>
                <a:spcPct val="30000"/>
              </a:spcBef>
              <a:defRPr sz="1200">
                <a:solidFill>
                  <a:schemeClr val="tx1"/>
                </a:solidFill>
                <a:latin typeface="Calibri" panose="020F0502020204030204" pitchFamily="34" charset="0"/>
              </a:defRPr>
            </a:lvl2pPr>
            <a:lvl3pPr marL="1159062" indent="-231496">
              <a:spcBef>
                <a:spcPct val="30000"/>
              </a:spcBef>
              <a:defRPr sz="1200">
                <a:solidFill>
                  <a:schemeClr val="tx1"/>
                </a:solidFill>
                <a:latin typeface="Calibri" panose="020F0502020204030204" pitchFamily="34" charset="0"/>
              </a:defRPr>
            </a:lvl3pPr>
            <a:lvl4pPr marL="1623638" indent="-231496">
              <a:spcBef>
                <a:spcPct val="30000"/>
              </a:spcBef>
              <a:defRPr sz="1200">
                <a:solidFill>
                  <a:schemeClr val="tx1"/>
                </a:solidFill>
                <a:latin typeface="Calibri" panose="020F0502020204030204" pitchFamily="34" charset="0"/>
              </a:defRPr>
            </a:lvl4pPr>
            <a:lvl5pPr marL="2088214" indent="-231496">
              <a:spcBef>
                <a:spcPct val="30000"/>
              </a:spcBef>
              <a:defRPr sz="1200">
                <a:solidFill>
                  <a:schemeClr val="tx1"/>
                </a:solidFill>
                <a:latin typeface="Calibri" panose="020F0502020204030204" pitchFamily="34" charset="0"/>
              </a:defRPr>
            </a:lvl5pPr>
            <a:lvl6pPr marL="2544862" indent="-231496" eaLnBrk="0" fontAlgn="base" hangingPunct="0">
              <a:spcBef>
                <a:spcPct val="30000"/>
              </a:spcBef>
              <a:spcAft>
                <a:spcPct val="0"/>
              </a:spcAft>
              <a:defRPr sz="1200">
                <a:solidFill>
                  <a:schemeClr val="tx1"/>
                </a:solidFill>
                <a:latin typeface="Calibri" panose="020F0502020204030204" pitchFamily="34" charset="0"/>
              </a:defRPr>
            </a:lvl6pPr>
            <a:lvl7pPr marL="3001510" indent="-231496" eaLnBrk="0" fontAlgn="base" hangingPunct="0">
              <a:spcBef>
                <a:spcPct val="30000"/>
              </a:spcBef>
              <a:spcAft>
                <a:spcPct val="0"/>
              </a:spcAft>
              <a:defRPr sz="1200">
                <a:solidFill>
                  <a:schemeClr val="tx1"/>
                </a:solidFill>
                <a:latin typeface="Calibri" panose="020F0502020204030204" pitchFamily="34" charset="0"/>
              </a:defRPr>
            </a:lvl7pPr>
            <a:lvl8pPr marL="3458158" indent="-231496" eaLnBrk="0" fontAlgn="base" hangingPunct="0">
              <a:spcBef>
                <a:spcPct val="30000"/>
              </a:spcBef>
              <a:spcAft>
                <a:spcPct val="0"/>
              </a:spcAft>
              <a:defRPr sz="1200">
                <a:solidFill>
                  <a:schemeClr val="tx1"/>
                </a:solidFill>
                <a:latin typeface="Calibri" panose="020F0502020204030204" pitchFamily="34" charset="0"/>
              </a:defRPr>
            </a:lvl8pPr>
            <a:lvl9pPr marL="3914807" indent="-23149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5F789B-2417-4266-B670-4C1BE2A8380C}" type="slidenum">
              <a:rPr lang="en-US" altLang="en-US"/>
              <a:pPr>
                <a:spcBef>
                  <a:spcPct val="0"/>
                </a:spcBef>
              </a:pPr>
              <a:t>10</a:t>
            </a:fld>
            <a:endParaRPr lang="en-US" altLang="en-US" dirty="0"/>
          </a:p>
        </p:txBody>
      </p:sp>
      <p:sp>
        <p:nvSpPr>
          <p:cNvPr id="53251" name="Rectangle 7"/>
          <p:cNvSpPr txBox="1">
            <a:spLocks noGrp="1" noChangeArrowheads="1"/>
          </p:cNvSpPr>
          <p:nvPr/>
        </p:nvSpPr>
        <p:spPr bwMode="auto">
          <a:xfrm>
            <a:off x="3971655" y="8773012"/>
            <a:ext cx="3037146" cy="461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8" tIns="46409" rIns="92818" bIns="46409"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7095CD0-3F4E-482C-A231-77918007D332}" type="slidenum">
              <a:rPr lang="en-US" altLang="en-US"/>
              <a:pPr algn="r" eaLnBrk="1" hangingPunct="1">
                <a:spcBef>
                  <a:spcPct val="0"/>
                </a:spcBef>
              </a:pPr>
              <a:t>10</a:t>
            </a:fld>
            <a:endParaRPr lang="en-US" altLang="en-US" dirty="0"/>
          </a:p>
        </p:txBody>
      </p:sp>
      <p:sp>
        <p:nvSpPr>
          <p:cNvPr id="53252" name="Rectangle 2"/>
          <p:cNvSpPr>
            <a:spLocks noGrp="1" noRot="1" noChangeAspect="1" noChangeArrowheads="1" noTextEdit="1"/>
          </p:cNvSpPr>
          <p:nvPr>
            <p:ph type="sldImg"/>
          </p:nvPr>
        </p:nvSpPr>
        <p:spPr>
          <a:xfrm>
            <a:off x="427038" y="693738"/>
            <a:ext cx="6156325" cy="3463925"/>
          </a:xfrm>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2829" marR="0" lvl="0" indent="-172829" algn="l" defTabSz="914400" rtl="0" eaLnBrk="1" fontAlgn="base" latinLnBrk="0" hangingPunct="1">
              <a:lnSpc>
                <a:spcPct val="100000"/>
              </a:lnSpc>
              <a:spcBef>
                <a:spcPct val="30000"/>
              </a:spcBef>
              <a:spcAft>
                <a:spcPct val="0"/>
              </a:spcAft>
              <a:buClr>
                <a:schemeClr val="bg1"/>
              </a:buClr>
              <a:buSzTx/>
              <a:buFontTx/>
              <a:buChar char="•"/>
              <a:tabLst/>
              <a:defRPr/>
            </a:pPr>
            <a:r>
              <a:rPr lang="en-US" altLang="en-US" b="1" dirty="0" smtClean="0"/>
              <a:t>See </a:t>
            </a:r>
            <a:r>
              <a:rPr lang="en-US" altLang="en-US" b="1" u="sng" baseline="0" dirty="0" smtClean="0">
                <a:solidFill>
                  <a:srgbClr val="3333FF"/>
                </a:solidFill>
              </a:rPr>
              <a:t>irs.gov/payments</a:t>
            </a:r>
            <a:r>
              <a:rPr lang="en-US" altLang="en-US" b="1" baseline="0" dirty="0" smtClean="0">
                <a:solidFill>
                  <a:srgbClr val="3333FF"/>
                </a:solidFill>
              </a:rPr>
              <a:t> </a:t>
            </a:r>
            <a:r>
              <a:rPr lang="en-US" altLang="en-US" b="1" dirty="0" smtClean="0"/>
              <a:t>for more information on these payment</a:t>
            </a:r>
            <a:r>
              <a:rPr lang="en-US" altLang="en-US" b="1" baseline="0" dirty="0" smtClean="0"/>
              <a:t> options</a:t>
            </a:r>
          </a:p>
          <a:p>
            <a:pPr marL="172829" marR="0" lvl="0" indent="-172829" algn="l" defTabSz="914400" rtl="0" eaLnBrk="1" fontAlgn="base" latinLnBrk="0" hangingPunct="1">
              <a:lnSpc>
                <a:spcPct val="100000"/>
              </a:lnSpc>
              <a:spcBef>
                <a:spcPct val="30000"/>
              </a:spcBef>
              <a:spcAft>
                <a:spcPct val="0"/>
              </a:spcAft>
              <a:buClr>
                <a:schemeClr val="bg1"/>
              </a:buClr>
              <a:buSzTx/>
              <a:buFontTx/>
              <a:buChar char="•"/>
              <a:tabLst/>
              <a:defRPr/>
            </a:pPr>
            <a:endParaRPr lang="en-US" altLang="en-US" b="1" dirty="0"/>
          </a:p>
        </p:txBody>
      </p:sp>
    </p:spTree>
    <p:extLst>
      <p:ext uri="{BB962C8B-B14F-4D97-AF65-F5344CB8AC3E}">
        <p14:creationId xmlns:p14="http://schemas.microsoft.com/office/powerpoint/2010/main" val="2403581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4570" y="5957893"/>
            <a:ext cx="615103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20800" y="1122363"/>
            <a:ext cx="9550400" cy="2387600"/>
          </a:xfrm>
          <a:scene3d>
            <a:camera prst="orthographicFront"/>
            <a:lightRig rig="threePt" dir="t"/>
          </a:scene3d>
          <a:sp3d>
            <a:bevelT w="165100" prst="coolSlant"/>
          </a:sp3d>
        </p:spPr>
        <p:txBody>
          <a:bodyPr anchorCtr="0"/>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20800" y="3810000"/>
            <a:ext cx="9550400" cy="1447800"/>
          </a:xfrm>
        </p:spPr>
        <p:txBody>
          <a:bodyPr>
            <a:normAutofit/>
          </a:bodyPr>
          <a:lstStyle>
            <a:lvl1pPr marL="0" indent="0" algn="ctr">
              <a:buNone/>
              <a:defRPr sz="30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43868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dirty="0"/>
              <a:t>NTTC Training – TY2018</a:t>
            </a:r>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016809B8-74EB-42F0-BD51-B7DC1F217B2D}"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820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a:t>NTTC Training – TY2018</a:t>
            </a:r>
          </a:p>
        </p:txBody>
      </p:sp>
      <p:sp>
        <p:nvSpPr>
          <p:cNvPr id="5" name="Slide Number Placeholder 4"/>
          <p:cNvSpPr>
            <a:spLocks noGrp="1"/>
          </p:cNvSpPr>
          <p:nvPr>
            <p:ph type="sldNum" sz="quarter" idx="12"/>
          </p:nvPr>
        </p:nvSpPr>
        <p:spPr/>
        <p:txBody>
          <a:bodyPr/>
          <a:lstStyle/>
          <a:p>
            <a:pPr>
              <a:defRPr/>
            </a:pPr>
            <a:fld id="{473D3796-8DAA-4DAA-A510-8613C1EE2216}"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05971500"/>
      </p:ext>
    </p:extLst>
  </p:cSld>
  <p:clrMapOvr>
    <a:masterClrMapping/>
  </p:clrMapOvr>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pPr>
              <a:defRPr/>
            </a:pPr>
            <a:r>
              <a:rPr lang="en-US" dirty="0"/>
              <a:t>NTTC Training – TY2018</a:t>
            </a:r>
          </a:p>
        </p:txBody>
      </p:sp>
      <p:sp>
        <p:nvSpPr>
          <p:cNvPr id="9" name="Slide Number Placeholder 8"/>
          <p:cNvSpPr>
            <a:spLocks noGrp="1"/>
          </p:cNvSpPr>
          <p:nvPr>
            <p:ph type="sldNum" sz="quarter" idx="12"/>
          </p:nvPr>
        </p:nvSpPr>
        <p:spPr/>
        <p:txBody>
          <a:bodyPr/>
          <a:lstStyle/>
          <a:p>
            <a:pPr>
              <a:defRPr/>
            </a:pPr>
            <a:fld id="{473D3796-8DAA-4DAA-A510-8613C1EE2216}"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0862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dirty="0"/>
              <a:t>NTTC Training – TY2018</a:t>
            </a:r>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473D3796-8DAA-4DAA-A510-8613C1EE2216}"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1489622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a:t>NTTC Training – TY2018</a:t>
            </a:r>
          </a:p>
        </p:txBody>
      </p:sp>
      <p:sp>
        <p:nvSpPr>
          <p:cNvPr id="5" name="Slide Number Placeholder 4"/>
          <p:cNvSpPr>
            <a:spLocks noGrp="1"/>
          </p:cNvSpPr>
          <p:nvPr>
            <p:ph type="sldNum" sz="quarter" idx="12"/>
          </p:nvPr>
        </p:nvSpPr>
        <p:spPr/>
        <p:txBody>
          <a:bodyPr/>
          <a:lstStyle/>
          <a:p>
            <a:pPr>
              <a:defRPr/>
            </a:pPr>
            <a:fld id="{091937DD-70DB-4F1C-BE9A-A029467A9700}"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69780633"/>
      </p:ext>
    </p:extLst>
  </p:cSld>
  <p:clrMapOvr>
    <a:masterClrMapping/>
  </p:clrMapOvr>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dirty="0"/>
              <a:t>NTTC Training – TY2018</a:t>
            </a:r>
          </a:p>
        </p:txBody>
      </p:sp>
      <p:sp>
        <p:nvSpPr>
          <p:cNvPr id="4" name="Slide Number Placeholder 3"/>
          <p:cNvSpPr>
            <a:spLocks noGrp="1"/>
          </p:cNvSpPr>
          <p:nvPr>
            <p:ph type="sldNum" sz="quarter" idx="12"/>
          </p:nvPr>
        </p:nvSpPr>
        <p:spPr/>
        <p:txBody>
          <a:bodyPr/>
          <a:lstStyle/>
          <a:p>
            <a:pPr>
              <a:defRPr/>
            </a:pPr>
            <a:fld id="{5E421D75-3A00-4B9F-BE5E-9DA886999498}"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3827482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dirty="0"/>
              <a:t>NTTC Training – TY2018</a:t>
            </a:r>
          </a:p>
        </p:txBody>
      </p:sp>
      <p:sp>
        <p:nvSpPr>
          <p:cNvPr id="4" name="Slide Number Placeholder 3"/>
          <p:cNvSpPr>
            <a:spLocks noGrp="1"/>
          </p:cNvSpPr>
          <p:nvPr>
            <p:ph type="sldNum" sz="quarter" idx="12"/>
          </p:nvPr>
        </p:nvSpPr>
        <p:spPr>
          <a:xfrm>
            <a:off x="1298941" y="6265305"/>
            <a:ext cx="518079" cy="365125"/>
          </a:xfrm>
        </p:spPr>
        <p:txBody>
          <a:bodyPr/>
          <a:lstStyle/>
          <a:p>
            <a:pPr>
              <a:defRPr/>
            </a:pPr>
            <a:fld id="{473D3796-8DAA-4DAA-A510-8613C1EE2216}"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815670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61979" y="2133600"/>
            <a:ext cx="4876800" cy="3869634"/>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400800" y="2133600"/>
            <a:ext cx="4876800" cy="3869634"/>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9"/>
          <p:cNvSpPr>
            <a:spLocks noGrp="1"/>
          </p:cNvSpPr>
          <p:nvPr>
            <p:ph type="title"/>
          </p:nvPr>
        </p:nvSpPr>
        <p:spPr/>
        <p:txBody>
          <a:bodyPr/>
          <a:lstStyle>
            <a:lvl1pPr>
              <a:defRPr/>
            </a:lvl1pPr>
          </a:lstStyle>
          <a:p>
            <a:r>
              <a:rPr lang="en-US" dirty="0"/>
              <a:t>Click to edit Master title style</a:t>
            </a:r>
          </a:p>
        </p:txBody>
      </p:sp>
      <p:sp>
        <p:nvSpPr>
          <p:cNvPr id="11" name="Footer Placeholder 10"/>
          <p:cNvSpPr>
            <a:spLocks noGrp="1"/>
          </p:cNvSpPr>
          <p:nvPr>
            <p:ph type="ftr" sz="quarter" idx="10"/>
          </p:nvPr>
        </p:nvSpPr>
        <p:spPr/>
        <p:txBody>
          <a:bodyPr/>
          <a:lstStyle>
            <a:lvl1pPr>
              <a:defRPr/>
            </a:lvl1pPr>
          </a:lstStyle>
          <a:p>
            <a:pPr>
              <a:defRPr/>
            </a:pPr>
            <a:r>
              <a:rPr lang="en-US" dirty="0"/>
              <a:t>NTTC Training – TY2018</a:t>
            </a:r>
          </a:p>
        </p:txBody>
      </p:sp>
      <p:sp>
        <p:nvSpPr>
          <p:cNvPr id="12" name="Slide Number Placeholder 11"/>
          <p:cNvSpPr>
            <a:spLocks noGrp="1"/>
          </p:cNvSpPr>
          <p:nvPr>
            <p:ph type="sldNum" sz="quarter" idx="11"/>
          </p:nvPr>
        </p:nvSpPr>
        <p:spPr/>
        <p:txBody>
          <a:bodyPr/>
          <a:lstStyle/>
          <a:p>
            <a:pPr>
              <a:defRPr/>
            </a:pPr>
            <a:fld id="{9F7D7B30-9FFF-435D-8BDB-FD98B5EFF900}" type="slidenum">
              <a:rPr lang="en-US" altLang="en-US" smtClean="0"/>
              <a:pPr>
                <a:defRPr/>
              </a:pPr>
              <a:t>‹#›</a:t>
            </a:fld>
            <a:endParaRPr lang="en-US" altLang="en-US" dirty="0"/>
          </a:p>
        </p:txBody>
      </p:sp>
    </p:spTree>
    <p:extLst>
      <p:ext uri="{BB962C8B-B14F-4D97-AF65-F5344CB8AC3E}">
        <p14:creationId xmlns:p14="http://schemas.microsoft.com/office/powerpoint/2010/main" val="423722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a:t>Click to edit Master title style</a:t>
            </a:r>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6"/>
          <p:cNvSpPr>
            <a:spLocks noGrp="1"/>
          </p:cNvSpPr>
          <p:nvPr>
            <p:ph type="ftr" sz="quarter" idx="13"/>
          </p:nvPr>
        </p:nvSpPr>
        <p:spPr/>
        <p:txBody>
          <a:bodyPr/>
          <a:lstStyle>
            <a:lvl1pPr>
              <a:defRPr/>
            </a:lvl1pPr>
          </a:lstStyle>
          <a:p>
            <a:pPr>
              <a:defRPr/>
            </a:pPr>
            <a:r>
              <a:rPr lang="en-US" dirty="0"/>
              <a:t>NTTC Training – TY2018</a:t>
            </a:r>
          </a:p>
        </p:txBody>
      </p:sp>
      <p:sp>
        <p:nvSpPr>
          <p:cNvPr id="6" name="Slide Number Placeholder 9"/>
          <p:cNvSpPr>
            <a:spLocks noGrp="1"/>
          </p:cNvSpPr>
          <p:nvPr>
            <p:ph type="sldNum" sz="quarter" idx="14"/>
          </p:nvPr>
        </p:nvSpPr>
        <p:spPr/>
        <p:txBody>
          <a:bodyPr/>
          <a:lstStyle>
            <a:lvl1pPr>
              <a:defRPr/>
            </a:lvl1pPr>
          </a:lstStyle>
          <a:p>
            <a:pPr>
              <a:defRPr/>
            </a:pPr>
            <a:fld id="{016809B8-74EB-42F0-BD51-B7DC1F217B2D}" type="slidenum">
              <a:rPr lang="en-US" altLang="en-US"/>
              <a:pPr>
                <a:defRPr/>
              </a:pPr>
              <a:t>‹#›</a:t>
            </a:fld>
            <a:endParaRPr lang="en-US" altLang="en-US" dirty="0"/>
          </a:p>
        </p:txBody>
      </p:sp>
    </p:spTree>
    <p:extLst>
      <p:ext uri="{BB962C8B-B14F-4D97-AF65-F5344CB8AC3E}">
        <p14:creationId xmlns:p14="http://schemas.microsoft.com/office/powerpoint/2010/main" val="341072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133600"/>
            <a:ext cx="5156200" cy="3869634"/>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2133600"/>
            <a:ext cx="5156200" cy="3869634"/>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9"/>
          <p:cNvSpPr>
            <a:spLocks noGrp="1"/>
          </p:cNvSpPr>
          <p:nvPr>
            <p:ph type="title"/>
          </p:nvPr>
        </p:nvSpPr>
        <p:spPr/>
        <p:txBody>
          <a:bodyPr/>
          <a:lstStyle>
            <a:lvl1pPr>
              <a:defRPr/>
            </a:lvl1pPr>
          </a:lstStyle>
          <a:p>
            <a:r>
              <a:rPr lang="en-US" dirty="0"/>
              <a:t>Click to edit Master title style</a:t>
            </a:r>
          </a:p>
        </p:txBody>
      </p:sp>
      <p:sp>
        <p:nvSpPr>
          <p:cNvPr id="5" name="Footer Placeholder 6"/>
          <p:cNvSpPr>
            <a:spLocks noGrp="1"/>
          </p:cNvSpPr>
          <p:nvPr>
            <p:ph type="ftr" sz="quarter" idx="10"/>
          </p:nvPr>
        </p:nvSpPr>
        <p:spPr/>
        <p:txBody>
          <a:bodyPr/>
          <a:lstStyle>
            <a:lvl1pPr>
              <a:defRPr/>
            </a:lvl1pPr>
          </a:lstStyle>
          <a:p>
            <a:pPr>
              <a:defRPr/>
            </a:pPr>
            <a:r>
              <a:rPr lang="en-US" dirty="0"/>
              <a:t>NTTC Training – TY2018</a:t>
            </a:r>
          </a:p>
        </p:txBody>
      </p:sp>
      <p:sp>
        <p:nvSpPr>
          <p:cNvPr id="6" name="Slide Number Placeholder 9"/>
          <p:cNvSpPr>
            <a:spLocks noGrp="1"/>
          </p:cNvSpPr>
          <p:nvPr>
            <p:ph type="sldNum" sz="quarter" idx="11"/>
          </p:nvPr>
        </p:nvSpPr>
        <p:spPr/>
        <p:txBody>
          <a:bodyPr/>
          <a:lstStyle>
            <a:lvl1pPr>
              <a:defRPr/>
            </a:lvl1pPr>
          </a:lstStyle>
          <a:p>
            <a:pPr>
              <a:defRPr/>
            </a:pPr>
            <a:fld id="{9F7D7B30-9FFF-435D-8BDB-FD98B5EFF900}" type="slidenum">
              <a:rPr lang="en-US" altLang="en-US"/>
              <a:pPr>
                <a:defRPr/>
              </a:pPr>
              <a:t>‹#›</a:t>
            </a:fld>
            <a:endParaRPr lang="en-US" altLang="en-US" dirty="0"/>
          </a:p>
        </p:txBody>
      </p:sp>
    </p:spTree>
    <p:extLst>
      <p:ext uri="{BB962C8B-B14F-4D97-AF65-F5344CB8AC3E}">
        <p14:creationId xmlns:p14="http://schemas.microsoft.com/office/powerpoint/2010/main" val="253423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0319" y="2147888"/>
            <a:ext cx="5158316" cy="823912"/>
          </a:xfrm>
        </p:spPr>
        <p:txBody>
          <a:bodyPr anchor="b">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840319" y="2971804"/>
            <a:ext cx="5158316" cy="3007581"/>
          </a:xfrm>
        </p:spPr>
        <p:txBody>
          <a:bodyPr>
            <a:normAutofit/>
          </a:bodyPr>
          <a:lstStyle>
            <a:lvl1pPr>
              <a:defRPr sz="2400"/>
            </a:lvl1pPr>
            <a:lvl2pPr>
              <a:defRPr sz="2100"/>
            </a:lvl2pPr>
            <a:lvl3pPr>
              <a:defRPr sz="1800"/>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2147888"/>
            <a:ext cx="5183717" cy="823912"/>
          </a:xfrm>
        </p:spPr>
        <p:txBody>
          <a:bodyPr anchor="b">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172200" y="2971800"/>
            <a:ext cx="5183717" cy="3007580"/>
          </a:xfrm>
        </p:spPr>
        <p:txBody>
          <a:bodyPr>
            <a:normAutofit/>
          </a:bodyPr>
          <a:lstStyle>
            <a:lvl1pPr>
              <a:defRPr sz="2400"/>
            </a:lvl1pPr>
            <a:lvl2pPr>
              <a:defRPr sz="2100"/>
            </a:lvl2pPr>
            <a:lvl3pPr>
              <a:defRPr sz="1800"/>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12" name="Title 11"/>
          <p:cNvSpPr>
            <a:spLocks noGrp="1"/>
          </p:cNvSpPr>
          <p:nvPr>
            <p:ph type="title"/>
          </p:nvPr>
        </p:nvSpPr>
        <p:spPr/>
        <p:txBody>
          <a:bodyPr/>
          <a:lstStyle>
            <a:lvl1pPr>
              <a:defRPr/>
            </a:lvl1pPr>
          </a:lstStyle>
          <a:p>
            <a:r>
              <a:rPr lang="en-US" dirty="0"/>
              <a:t>Click to edit Master title style</a:t>
            </a:r>
          </a:p>
        </p:txBody>
      </p:sp>
      <p:sp>
        <p:nvSpPr>
          <p:cNvPr id="7" name="Footer Placeholder 6"/>
          <p:cNvSpPr>
            <a:spLocks noGrp="1"/>
          </p:cNvSpPr>
          <p:nvPr>
            <p:ph type="ftr" sz="quarter" idx="10"/>
          </p:nvPr>
        </p:nvSpPr>
        <p:spPr/>
        <p:txBody>
          <a:bodyPr/>
          <a:lstStyle>
            <a:lvl1pPr>
              <a:defRPr/>
            </a:lvl1pPr>
          </a:lstStyle>
          <a:p>
            <a:pPr>
              <a:defRPr/>
            </a:pPr>
            <a:r>
              <a:rPr lang="en-US" dirty="0"/>
              <a:t>NTTC Training – TY2018</a:t>
            </a:r>
          </a:p>
        </p:txBody>
      </p:sp>
      <p:sp>
        <p:nvSpPr>
          <p:cNvPr id="8" name="Slide Number Placeholder 9"/>
          <p:cNvSpPr>
            <a:spLocks noGrp="1"/>
          </p:cNvSpPr>
          <p:nvPr>
            <p:ph type="sldNum" sz="quarter" idx="11"/>
          </p:nvPr>
        </p:nvSpPr>
        <p:spPr/>
        <p:txBody>
          <a:bodyPr/>
          <a:lstStyle>
            <a:lvl1pPr>
              <a:defRPr/>
            </a:lvl1pPr>
          </a:lstStyle>
          <a:p>
            <a:pPr>
              <a:defRPr/>
            </a:pPr>
            <a:fld id="{2B9F9A80-C4D8-4836-9F1B-990B6A1E693E}" type="slidenum">
              <a:rPr lang="en-US" altLang="en-US"/>
              <a:pPr>
                <a:defRPr/>
              </a:pPr>
              <a:t>‹#›</a:t>
            </a:fld>
            <a:endParaRPr lang="en-US" altLang="en-US" dirty="0"/>
          </a:p>
        </p:txBody>
      </p:sp>
    </p:spTree>
    <p:extLst>
      <p:ext uri="{BB962C8B-B14F-4D97-AF65-F5344CB8AC3E}">
        <p14:creationId xmlns:p14="http://schemas.microsoft.com/office/powerpoint/2010/main" val="180501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6" name="Text Placeholder 5"/>
          <p:cNvSpPr>
            <a:spLocks noGrp="1"/>
          </p:cNvSpPr>
          <p:nvPr>
            <p:ph type="body" sz="quarter" idx="13"/>
          </p:nvPr>
        </p:nvSpPr>
        <p:spPr>
          <a:xfrm>
            <a:off x="812800" y="4114805"/>
            <a:ext cx="10515600" cy="1879353"/>
          </a:xfrm>
        </p:spPr>
        <p:txBody>
          <a:bodyPr/>
          <a:lstStyle>
            <a:lvl1pPr>
              <a:defRPr/>
            </a:lvl1pPr>
            <a:lvl2pPr>
              <a:defRPr/>
            </a:lvl2pPr>
          </a:lstStyle>
          <a:p>
            <a:pPr lvl="0"/>
            <a:r>
              <a:rPr lang="en-US" dirty="0"/>
              <a:t>Click to edit Master text styles</a:t>
            </a:r>
          </a:p>
          <a:p>
            <a:pPr lvl="1"/>
            <a:r>
              <a:rPr lang="en-US" dirty="0"/>
              <a:t>Second level</a:t>
            </a:r>
          </a:p>
        </p:txBody>
      </p:sp>
      <p:sp>
        <p:nvSpPr>
          <p:cNvPr id="4" name="Picture Placeholder 3"/>
          <p:cNvSpPr>
            <a:spLocks noGrp="1"/>
          </p:cNvSpPr>
          <p:nvPr>
            <p:ph type="pic" sz="quarter" idx="15"/>
          </p:nvPr>
        </p:nvSpPr>
        <p:spPr>
          <a:xfrm>
            <a:off x="812800" y="2141538"/>
            <a:ext cx="10515600" cy="1879600"/>
          </a:xfrm>
        </p:spPr>
        <p:txBody>
          <a:bodyPr rtlCol="0">
            <a:normAutofit/>
          </a:bodyPr>
          <a:lstStyle>
            <a:lvl1pPr marL="0" indent="0">
              <a:buNone/>
              <a:defRPr/>
            </a:lvl1pPr>
          </a:lstStyle>
          <a:p>
            <a:pPr lvl="0"/>
            <a:r>
              <a:rPr lang="en-US" noProof="0" dirty="0"/>
              <a:t>Click icon to add picture</a:t>
            </a:r>
          </a:p>
        </p:txBody>
      </p:sp>
      <p:sp>
        <p:nvSpPr>
          <p:cNvPr id="5" name="Footer Placeholder 6"/>
          <p:cNvSpPr>
            <a:spLocks noGrp="1"/>
          </p:cNvSpPr>
          <p:nvPr>
            <p:ph type="ftr" sz="quarter" idx="16"/>
          </p:nvPr>
        </p:nvSpPr>
        <p:spPr/>
        <p:txBody>
          <a:bodyPr/>
          <a:lstStyle>
            <a:lvl1pPr>
              <a:defRPr/>
            </a:lvl1pPr>
          </a:lstStyle>
          <a:p>
            <a:pPr>
              <a:defRPr/>
            </a:pPr>
            <a:r>
              <a:rPr lang="en-US" dirty="0"/>
              <a:t>NTTC Training – TY2018</a:t>
            </a:r>
          </a:p>
        </p:txBody>
      </p:sp>
      <p:sp>
        <p:nvSpPr>
          <p:cNvPr id="7" name="Slide Number Placeholder 9"/>
          <p:cNvSpPr>
            <a:spLocks noGrp="1"/>
          </p:cNvSpPr>
          <p:nvPr>
            <p:ph type="sldNum" sz="quarter" idx="17"/>
          </p:nvPr>
        </p:nvSpPr>
        <p:spPr/>
        <p:txBody>
          <a:bodyPr/>
          <a:lstStyle>
            <a:lvl1pPr>
              <a:defRPr/>
            </a:lvl1pPr>
          </a:lstStyle>
          <a:p>
            <a:pPr>
              <a:defRPr/>
            </a:pPr>
            <a:fld id="{BB3B33B2-C6F4-4DF7-89F4-ADE2401B37B0}" type="slidenum">
              <a:rPr lang="en-US" altLang="en-US"/>
              <a:pPr>
                <a:defRPr/>
              </a:pPr>
              <a:t>‹#›</a:t>
            </a:fld>
            <a:endParaRPr lang="en-US" altLang="en-US" dirty="0"/>
          </a:p>
        </p:txBody>
      </p:sp>
    </p:spTree>
    <p:extLst>
      <p:ext uri="{BB962C8B-B14F-4D97-AF65-F5344CB8AC3E}">
        <p14:creationId xmlns:p14="http://schemas.microsoft.com/office/powerpoint/2010/main" val="190588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11" name="Picture Placeholder 3"/>
          <p:cNvSpPr>
            <a:spLocks noGrp="1"/>
          </p:cNvSpPr>
          <p:nvPr>
            <p:ph type="pic" sz="quarter" idx="15"/>
          </p:nvPr>
        </p:nvSpPr>
        <p:spPr>
          <a:xfrm>
            <a:off x="812800" y="4124158"/>
            <a:ext cx="10515600" cy="1879600"/>
          </a:xfrm>
        </p:spPr>
        <p:txBody>
          <a:bodyPr rtlCol="0">
            <a:normAutofit/>
          </a:bodyPr>
          <a:lstStyle>
            <a:lvl1pPr marL="0" indent="0">
              <a:buNone/>
              <a:defRPr/>
            </a:lvl1pPr>
          </a:lstStyle>
          <a:p>
            <a:pPr lvl="0"/>
            <a:r>
              <a:rPr lang="en-US" noProof="0" dirty="0"/>
              <a:t>Click icon to add picture</a:t>
            </a:r>
          </a:p>
        </p:txBody>
      </p:sp>
      <p:sp>
        <p:nvSpPr>
          <p:cNvPr id="14" name="Text Placeholder 5"/>
          <p:cNvSpPr>
            <a:spLocks noGrp="1"/>
          </p:cNvSpPr>
          <p:nvPr>
            <p:ph type="body" sz="quarter" idx="16"/>
          </p:nvPr>
        </p:nvSpPr>
        <p:spPr>
          <a:xfrm>
            <a:off x="812800" y="2141666"/>
            <a:ext cx="10515600" cy="1879353"/>
          </a:xfrm>
        </p:spPr>
        <p:txBody>
          <a:bodyPr/>
          <a:lstStyle>
            <a:lvl1pPr>
              <a:defRPr/>
            </a:lvl1pPr>
            <a:lvl2pPr>
              <a:defRPr/>
            </a:lvl2pPr>
          </a:lstStyle>
          <a:p>
            <a:pPr lvl="0"/>
            <a:r>
              <a:rPr lang="en-US" dirty="0"/>
              <a:t>Click to edit Master text styles</a:t>
            </a:r>
          </a:p>
          <a:p>
            <a:pPr lvl="1"/>
            <a:r>
              <a:rPr lang="en-US" dirty="0"/>
              <a:t>Second level</a:t>
            </a:r>
          </a:p>
        </p:txBody>
      </p:sp>
      <p:sp>
        <p:nvSpPr>
          <p:cNvPr id="5" name="Footer Placeholder 6"/>
          <p:cNvSpPr>
            <a:spLocks noGrp="1"/>
          </p:cNvSpPr>
          <p:nvPr>
            <p:ph type="ftr" sz="quarter" idx="17"/>
          </p:nvPr>
        </p:nvSpPr>
        <p:spPr/>
        <p:txBody>
          <a:bodyPr/>
          <a:lstStyle>
            <a:lvl1pPr>
              <a:defRPr/>
            </a:lvl1pPr>
          </a:lstStyle>
          <a:p>
            <a:pPr>
              <a:defRPr/>
            </a:pPr>
            <a:r>
              <a:rPr lang="en-US" dirty="0"/>
              <a:t>NTTC Training – TY2018</a:t>
            </a:r>
          </a:p>
        </p:txBody>
      </p:sp>
      <p:sp>
        <p:nvSpPr>
          <p:cNvPr id="6" name="Slide Number Placeholder 9"/>
          <p:cNvSpPr>
            <a:spLocks noGrp="1"/>
          </p:cNvSpPr>
          <p:nvPr>
            <p:ph type="sldNum" sz="quarter" idx="18"/>
          </p:nvPr>
        </p:nvSpPr>
        <p:spPr/>
        <p:txBody>
          <a:bodyPr/>
          <a:lstStyle>
            <a:lvl1pPr>
              <a:defRPr/>
            </a:lvl1pPr>
          </a:lstStyle>
          <a:p>
            <a:pPr>
              <a:defRPr/>
            </a:pPr>
            <a:fld id="{E041475F-99AF-4988-85E7-A5068E580BE2}" type="slidenum">
              <a:rPr lang="en-US" altLang="en-US"/>
              <a:pPr>
                <a:defRPr/>
              </a:pPr>
              <a:t>‹#›</a:t>
            </a:fld>
            <a:endParaRPr lang="en-US" altLang="en-US" dirty="0"/>
          </a:p>
        </p:txBody>
      </p:sp>
    </p:spTree>
    <p:extLst>
      <p:ext uri="{BB962C8B-B14F-4D97-AF65-F5344CB8AC3E}">
        <p14:creationId xmlns:p14="http://schemas.microsoft.com/office/powerpoint/2010/main" val="246958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Footer Placeholder 6"/>
          <p:cNvSpPr>
            <a:spLocks noGrp="1"/>
          </p:cNvSpPr>
          <p:nvPr>
            <p:ph type="ftr" sz="quarter" idx="10"/>
          </p:nvPr>
        </p:nvSpPr>
        <p:spPr/>
        <p:txBody>
          <a:bodyPr/>
          <a:lstStyle>
            <a:lvl1pPr>
              <a:defRPr/>
            </a:lvl1pPr>
          </a:lstStyle>
          <a:p>
            <a:pPr>
              <a:defRPr/>
            </a:pPr>
            <a:r>
              <a:rPr lang="en-US" dirty="0"/>
              <a:t>NTTC Training – TY2018</a:t>
            </a:r>
          </a:p>
        </p:txBody>
      </p:sp>
      <p:sp>
        <p:nvSpPr>
          <p:cNvPr id="4" name="Slide Number Placeholder 9"/>
          <p:cNvSpPr>
            <a:spLocks noGrp="1"/>
          </p:cNvSpPr>
          <p:nvPr>
            <p:ph type="sldNum" sz="quarter" idx="11"/>
          </p:nvPr>
        </p:nvSpPr>
        <p:spPr/>
        <p:txBody>
          <a:bodyPr/>
          <a:lstStyle>
            <a:lvl1pPr>
              <a:defRPr/>
            </a:lvl1pPr>
          </a:lstStyle>
          <a:p>
            <a:pPr>
              <a:defRPr/>
            </a:pPr>
            <a:fld id="{091937DD-70DB-4F1C-BE9A-A029467A9700}" type="slidenum">
              <a:rPr lang="en-US" altLang="en-US"/>
              <a:pPr>
                <a:defRPr/>
              </a:pPr>
              <a:t>‹#›</a:t>
            </a:fld>
            <a:endParaRPr lang="en-US" altLang="en-US" dirty="0"/>
          </a:p>
        </p:txBody>
      </p:sp>
    </p:spTree>
    <p:extLst>
      <p:ext uri="{BB962C8B-B14F-4D97-AF65-F5344CB8AC3E}">
        <p14:creationId xmlns:p14="http://schemas.microsoft.com/office/powerpoint/2010/main" val="347544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dirty="0"/>
              <a:t>NTTC Training – TY2018</a:t>
            </a:r>
          </a:p>
        </p:txBody>
      </p:sp>
      <p:sp>
        <p:nvSpPr>
          <p:cNvPr id="3" name="Slide Number Placeholder 9"/>
          <p:cNvSpPr>
            <a:spLocks noGrp="1"/>
          </p:cNvSpPr>
          <p:nvPr>
            <p:ph type="sldNum" sz="quarter" idx="11"/>
          </p:nvPr>
        </p:nvSpPr>
        <p:spPr/>
        <p:txBody>
          <a:bodyPr/>
          <a:lstStyle>
            <a:lvl1pPr>
              <a:defRPr/>
            </a:lvl1pPr>
          </a:lstStyle>
          <a:p>
            <a:pPr>
              <a:defRPr/>
            </a:pPr>
            <a:fld id="{5E421D75-3A00-4B9F-BE5E-9DA886999498}" type="slidenum">
              <a:rPr lang="en-US" altLang="en-US"/>
              <a:pPr>
                <a:defRPr/>
              </a:pPr>
              <a:t>‹#›</a:t>
            </a:fld>
            <a:endParaRPr lang="en-US" altLang="en-US" dirty="0"/>
          </a:p>
        </p:txBody>
      </p:sp>
    </p:spTree>
    <p:extLst>
      <p:ext uri="{BB962C8B-B14F-4D97-AF65-F5344CB8AC3E}">
        <p14:creationId xmlns:p14="http://schemas.microsoft.com/office/powerpoint/2010/main" val="232849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315874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emf"/><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a:solidFill>
            <a:srgbClr val="67202F"/>
          </a:solidFill>
          <a:scene3d>
            <a:camera prst="orthographicFront"/>
            <a:lightRig rig="threePt" dir="t"/>
          </a:scene3d>
          <a:sp3d>
            <a:bevelT/>
          </a:sp3d>
        </p:spPr>
        <p:txBody>
          <a:bodyPr vert="horz" lIns="91440" tIns="45720" rIns="91440" bIns="4572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838200" y="2133600"/>
            <a:ext cx="10515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8" name="Footer Placeholder 6"/>
          <p:cNvSpPr>
            <a:spLocks noGrp="1"/>
          </p:cNvSpPr>
          <p:nvPr>
            <p:ph type="ftr" sz="quarter" idx="3"/>
          </p:nvPr>
        </p:nvSpPr>
        <p:spPr>
          <a:xfrm>
            <a:off x="1991788" y="6213480"/>
            <a:ext cx="4601633" cy="365125"/>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a:t>NTTC Training – TY2018</a:t>
            </a:r>
          </a:p>
        </p:txBody>
      </p:sp>
      <p:sp>
        <p:nvSpPr>
          <p:cNvPr id="10" name="Slide Number Placeholder 9"/>
          <p:cNvSpPr>
            <a:spLocks noGrp="1"/>
          </p:cNvSpPr>
          <p:nvPr>
            <p:ph type="sldNum" sz="quarter" idx="4"/>
          </p:nvPr>
        </p:nvSpPr>
        <p:spPr>
          <a:xfrm>
            <a:off x="838201" y="6213480"/>
            <a:ext cx="846667" cy="365125"/>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898989"/>
                </a:solidFill>
                <a:latin typeface="Calibri" panose="020F0502020204030204" pitchFamily="34" charset="0"/>
                <a:cs typeface="Calibri" panose="020F0502020204030204" pitchFamily="34" charset="0"/>
              </a:defRPr>
            </a:lvl1pPr>
          </a:lstStyle>
          <a:p>
            <a:pPr>
              <a:defRPr/>
            </a:pPr>
            <a:fld id="{473D3796-8DAA-4DAA-A510-8613C1EE2216}" type="slidenum">
              <a:rPr lang="en-US" altLang="en-US" smtClean="0"/>
              <a:pPr>
                <a:defRPr/>
              </a:pPr>
              <a:t>‹#›</a:t>
            </a:fld>
            <a:endParaRPr lang="en-US" altLang="en-US" dirty="0"/>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711021" y="6273800"/>
            <a:ext cx="3642783"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9" r:id="rId1"/>
    <p:sldLayoutId id="2147484362" r:id="rId2"/>
    <p:sldLayoutId id="2147484363" r:id="rId3"/>
    <p:sldLayoutId id="2147484364" r:id="rId4"/>
    <p:sldLayoutId id="2147484365" r:id="rId5"/>
    <p:sldLayoutId id="2147484366" r:id="rId6"/>
    <p:sldLayoutId id="2147484367" r:id="rId7"/>
    <p:sldLayoutId id="2147484368" r:id="rId8"/>
  </p:sldLayoutIdLst>
  <p:hf hdr="0" dt="0"/>
  <p:txStyles>
    <p:titleStyle>
      <a:lvl1pPr marL="41672" algn="l" rtl="0" eaLnBrk="0" fontAlgn="base" hangingPunct="0">
        <a:lnSpc>
          <a:spcPct val="90000"/>
        </a:lnSpc>
        <a:spcBef>
          <a:spcPct val="0"/>
        </a:spcBef>
        <a:spcAft>
          <a:spcPct val="0"/>
        </a:spcAft>
        <a:defRPr sz="3600" b="1" kern="1200">
          <a:solidFill>
            <a:schemeClr val="bg1"/>
          </a:solidFill>
          <a:latin typeface="+mn-lt"/>
          <a:ea typeface="Verdana" panose="020B0604030504040204" pitchFamily="34" charset="0"/>
          <a:cs typeface="Calibri" panose="020F0502020204030204" pitchFamily="34" charset="0"/>
        </a:defRPr>
      </a:lvl1pPr>
      <a:lvl2pPr marL="41672" algn="l" rtl="0" eaLnBrk="0" fontAlgn="base" hangingPunct="0">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2pPr>
      <a:lvl3pPr marL="41672" algn="l" rtl="0" eaLnBrk="0" fontAlgn="base" hangingPunct="0">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3pPr>
      <a:lvl4pPr marL="41672" algn="l" rtl="0" eaLnBrk="0" fontAlgn="base" hangingPunct="0">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4pPr>
      <a:lvl5pPr marL="41672" algn="l" rtl="0" eaLnBrk="0" fontAlgn="base" hangingPunct="0">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5pPr>
      <a:lvl6pPr marL="384572" algn="l" rtl="0" fontAlgn="base">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6pPr>
      <a:lvl7pPr marL="727472" algn="l" rtl="0" fontAlgn="base">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7pPr>
      <a:lvl8pPr marL="1070372" algn="l" rtl="0" fontAlgn="base">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8pPr>
      <a:lvl9pPr marL="1413272" algn="l" rtl="0" fontAlgn="base">
        <a:lnSpc>
          <a:spcPct val="90000"/>
        </a:lnSpc>
        <a:spcBef>
          <a:spcPct val="0"/>
        </a:spcBef>
        <a:spcAft>
          <a:spcPct val="0"/>
        </a:spcAft>
        <a:defRPr sz="3600" b="1">
          <a:solidFill>
            <a:schemeClr val="bg1"/>
          </a:solidFill>
          <a:latin typeface="Calibri" pitchFamily="34" charset="0"/>
          <a:ea typeface="Verdana" pitchFamily="34" charset="0"/>
          <a:cs typeface="Verdana" pitchFamily="34" charset="0"/>
        </a:defRPr>
      </a:lvl9pPr>
    </p:titleStyle>
    <p:bodyStyle>
      <a:lvl1pPr marL="258366" indent="-258366" algn="l" rtl="0" eaLnBrk="0" fontAlgn="base" hangingPunct="0">
        <a:spcBef>
          <a:spcPts val="750"/>
        </a:spcBef>
        <a:spcAft>
          <a:spcPct val="0"/>
        </a:spcAft>
        <a:buClr>
          <a:srgbClr val="67202F"/>
        </a:buClr>
        <a:buSzPct val="90000"/>
        <a:buFont typeface="Calibri" panose="020F0502020204030204" pitchFamily="34" charset="0"/>
        <a:buChar char="●"/>
        <a:defRPr sz="3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644129" indent="-216694" algn="l" rtl="0" eaLnBrk="0" fontAlgn="base" hangingPunct="0">
        <a:spcBef>
          <a:spcPts val="375"/>
        </a:spcBef>
        <a:spcAft>
          <a:spcPct val="0"/>
        </a:spcAft>
        <a:buClr>
          <a:srgbClr val="984807"/>
        </a:buClr>
        <a:buFont typeface="Calibri" panose="020F0502020204030204" pitchFamily="34" charset="0"/>
        <a:buChar char="−"/>
        <a:defRPr sz="27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987029" indent="-171450" algn="l" rtl="0" eaLnBrk="0" fontAlgn="base" hangingPunct="0">
        <a:spcBef>
          <a:spcPts val="375"/>
        </a:spcBef>
        <a:spcAft>
          <a:spcPct val="0"/>
        </a:spcAft>
        <a:buClr>
          <a:srgbClr val="215968"/>
        </a:buClr>
        <a:buSzPct val="120000"/>
        <a:buFont typeface="Calibri" panose="020F0502020204030204" pitchFamily="34" charset="0"/>
        <a:buChar char="▪"/>
        <a:defRPr sz="24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200150" indent="-171450" algn="l" rtl="0" eaLnBrk="0" fontAlgn="base" hangingPunct="0">
        <a:spcBef>
          <a:spcPts val="375"/>
        </a:spcBef>
        <a:spcAft>
          <a:spcPct val="0"/>
        </a:spcAft>
        <a:buFont typeface="Arial" panose="020B0604020202020204" pitchFamily="34" charset="0"/>
        <a:buChar char="•"/>
        <a:defRPr sz="21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1543050" indent="-171450" algn="l" rtl="0" eaLnBrk="0" fontAlgn="base" hangingPunct="0">
        <a:spcBef>
          <a:spcPts val="375"/>
        </a:spcBef>
        <a:spcAft>
          <a:spcPct val="0"/>
        </a:spcAft>
        <a:buFont typeface="Arial" panose="020B0604020202020204" pitchFamily="34" charset="0"/>
        <a:buChar char="•"/>
        <a:defRPr sz="21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NTTC Training – TY2018</a:t>
            </a:r>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73D3796-8DAA-4DAA-A510-8613C1EE2216}"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3414442841"/>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Lst>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0" pos="1067" userDrawn="1">
          <p15:clr>
            <a:srgbClr val="F26B43"/>
          </p15:clr>
        </p15:guide>
        <p15:guide id="11" pos="683" userDrawn="1">
          <p15:clr>
            <a:srgbClr val="F26B43"/>
          </p15:clr>
        </p15:guide>
        <p15:guide id="12" orient="horz" pos="828" userDrawn="1">
          <p15:clr>
            <a:srgbClr val="F26B43"/>
          </p15:clr>
        </p15:guide>
        <p15:guide id="13" pos="800" userDrawn="1">
          <p15:clr>
            <a:srgbClr val="F26B43"/>
          </p15:clr>
        </p15:guide>
        <p15:guide id="14" orient="horz" pos="1344" userDrawn="1">
          <p15:clr>
            <a:srgbClr val="F26B43"/>
          </p15:clr>
        </p15:guide>
        <p15:guide id="15" pos="512" userDrawn="1">
          <p15:clr>
            <a:srgbClr val="F26B43"/>
          </p15:clr>
        </p15:guide>
        <p15:guide id="16"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009900" y="1200150"/>
            <a:ext cx="6172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1000"/>
              </a:spcBef>
              <a:buClr>
                <a:srgbClr val="67202F"/>
              </a:buClr>
              <a:buSzPct val="9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Pct val="100000"/>
              <a:buFontTx/>
              <a:buNone/>
            </a:pPr>
            <a:endParaRPr lang="en-US" altLang="en-US" sz="3000" dirty="0">
              <a:solidFill>
                <a:srgbClr val="FFFFFF"/>
              </a:solidFill>
              <a:ea typeface="SimSun" panose="02010600030101010101" pitchFamily="2" charset="-122"/>
              <a:cs typeface="Calibri" panose="020F0502020204030204" pitchFamily="34" charset="0"/>
            </a:endParaRPr>
          </a:p>
        </p:txBody>
      </p:sp>
      <p:sp>
        <p:nvSpPr>
          <p:cNvPr id="4102" name="Subtitle 4"/>
          <p:cNvSpPr>
            <a:spLocks noGrp="1"/>
          </p:cNvSpPr>
          <p:nvPr>
            <p:ph type="subTitle" idx="1"/>
          </p:nvPr>
        </p:nvSpPr>
        <p:spPr/>
        <p:txBody>
          <a:bodyPr/>
          <a:lstStyle/>
          <a:p>
            <a:r>
              <a:rPr lang="en-US" altLang="en-US" dirty="0"/>
              <a:t>Pub 4012 – Tab K</a:t>
            </a:r>
          </a:p>
          <a:p>
            <a:r>
              <a:rPr lang="en-US" altLang="en-US" dirty="0" smtClean="0"/>
              <a:t>Pub 4491– </a:t>
            </a:r>
            <a:r>
              <a:rPr lang="en-US" altLang="en-US"/>
              <a:t>Lesson </a:t>
            </a:r>
            <a:r>
              <a:rPr lang="en-US" altLang="en-US" smtClean="0"/>
              <a:t>31</a:t>
            </a:r>
            <a:endParaRPr lang="en-US" altLang="en-US" dirty="0"/>
          </a:p>
        </p:txBody>
      </p:sp>
      <p:sp>
        <p:nvSpPr>
          <p:cNvPr id="10243" name="Title 3"/>
          <p:cNvSpPr>
            <a:spLocks noGrp="1"/>
          </p:cNvSpPr>
          <p:nvPr>
            <p:ph type="title"/>
          </p:nvPr>
        </p:nvSpPr>
        <p:spPr/>
        <p:txBody>
          <a:bodyPr>
            <a:normAutofit/>
          </a:bodyPr>
          <a:lstStyle/>
          <a:p>
            <a:r>
              <a:rPr lang="en-US" altLang="en-US" dirty="0"/>
              <a:t>Final Steps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ltLang="en-US" dirty="0"/>
              <a:t>NTTC Training – </a:t>
            </a:r>
            <a:r>
              <a:rPr lang="en-US" altLang="en-US" dirty="0" smtClean="0"/>
              <a:t>TY2018</a:t>
            </a:r>
            <a:endParaRPr lang="en-US" altLang="en-US" dirty="0"/>
          </a:p>
        </p:txBody>
      </p:sp>
      <p:sp>
        <p:nvSpPr>
          <p:cNvPr id="3" name="Slide Number Placeholder 2"/>
          <p:cNvSpPr>
            <a:spLocks noGrp="1"/>
          </p:cNvSpPr>
          <p:nvPr>
            <p:ph type="sldNum" sz="quarter" idx="11"/>
          </p:nvPr>
        </p:nvSpPr>
        <p:spPr/>
        <p:txBody>
          <a:bodyPr/>
          <a:lstStyle/>
          <a:p>
            <a:fld id="{712C318B-498B-47C4-AF0F-055BB671B94B}" type="slidenum">
              <a:rPr lang="en-US" altLang="en-US" smtClean="0"/>
              <a:pPr/>
              <a:t>10</a:t>
            </a:fld>
            <a:endParaRPr lang="en-US" altLang="en-US" dirty="0"/>
          </a:p>
        </p:txBody>
      </p:sp>
      <p:sp>
        <p:nvSpPr>
          <p:cNvPr id="23555" name="Rectangle 7"/>
          <p:cNvSpPr>
            <a:spLocks noGrp="1" noChangeArrowheads="1"/>
          </p:cNvSpPr>
          <p:nvPr>
            <p:ph sz="quarter" idx="12"/>
          </p:nvPr>
        </p:nvSpPr>
        <p:spPr/>
        <p:txBody>
          <a:bodyPr>
            <a:normAutofit/>
          </a:bodyPr>
          <a:lstStyle/>
          <a:p>
            <a:r>
              <a:rPr lang="en-US" altLang="en-US" dirty="0" smtClean="0"/>
              <a:t>Balance due or estimated payments – taxpayer can</a:t>
            </a:r>
          </a:p>
          <a:p>
            <a:pPr lvl="1"/>
            <a:r>
              <a:rPr lang="en-US" altLang="en-US" dirty="0" smtClean="0"/>
              <a:t>Mail a check or money order with appropriate form</a:t>
            </a:r>
            <a:endParaRPr lang="en-US" altLang="en-US" dirty="0"/>
          </a:p>
          <a:p>
            <a:pPr lvl="1"/>
            <a:r>
              <a:rPr lang="en-US" altLang="en-US" dirty="0"/>
              <a:t>IRS Direct Pay </a:t>
            </a:r>
            <a:r>
              <a:rPr lang="en-US" altLang="en-US" dirty="0" smtClean="0"/>
              <a:t>(direct debit) on irs.gov</a:t>
            </a:r>
            <a:endParaRPr lang="en-US" altLang="en-US" dirty="0"/>
          </a:p>
          <a:p>
            <a:pPr lvl="1"/>
            <a:r>
              <a:rPr lang="en-US" altLang="en-US" dirty="0" smtClean="0"/>
              <a:t>Pay by credit </a:t>
            </a:r>
            <a:r>
              <a:rPr lang="en-US" altLang="en-US" dirty="0"/>
              <a:t>card </a:t>
            </a:r>
            <a:r>
              <a:rPr lang="en-US" altLang="en-US" dirty="0" smtClean="0"/>
              <a:t>on irs.gov (additional fees)</a:t>
            </a:r>
            <a:endParaRPr lang="en-US" altLang="en-US" dirty="0"/>
          </a:p>
          <a:p>
            <a:pPr lvl="1"/>
            <a:r>
              <a:rPr lang="en-US" altLang="en-US" dirty="0"/>
              <a:t>Electronic Federal Tax Payment System (</a:t>
            </a:r>
            <a:r>
              <a:rPr lang="en-US" altLang="en-US" dirty="0" err="1"/>
              <a:t>EFTPS</a:t>
            </a:r>
            <a:r>
              <a:rPr lang="en-US" altLang="en-US" dirty="0" smtClean="0"/>
              <a:t>)</a:t>
            </a:r>
          </a:p>
          <a:p>
            <a:pPr lvl="1"/>
            <a:r>
              <a:rPr lang="en-US" altLang="en-US" dirty="0" err="1" smtClean="0"/>
              <a:t>PayNearMe</a:t>
            </a:r>
            <a:r>
              <a:rPr lang="en-US" altLang="en-US" dirty="0" smtClean="0"/>
              <a:t> (ATMs in some stores)</a:t>
            </a:r>
          </a:p>
          <a:p>
            <a:r>
              <a:rPr lang="en-US" altLang="en-US" dirty="0" smtClean="0"/>
              <a:t>See Pub 4012 Tab K </a:t>
            </a:r>
            <a:r>
              <a:rPr lang="en-US" altLang="en-US" i="1" dirty="0" smtClean="0"/>
              <a:t>Balance Due Returns</a:t>
            </a:r>
            <a:endParaRPr lang="en-US" altLang="en-US" i="1" dirty="0"/>
          </a:p>
        </p:txBody>
      </p:sp>
      <p:sp>
        <p:nvSpPr>
          <p:cNvPr id="13314" name="Rectangle 6"/>
          <p:cNvSpPr>
            <a:spLocks noGrp="1" noChangeArrowheads="1"/>
          </p:cNvSpPr>
          <p:nvPr>
            <p:ph type="title"/>
          </p:nvPr>
        </p:nvSpPr>
        <p:spPr/>
        <p:txBody>
          <a:bodyPr/>
          <a:lstStyle/>
          <a:p>
            <a:r>
              <a:rPr lang="en-US" dirty="0" smtClean="0"/>
              <a:t>Payment </a:t>
            </a:r>
            <a:r>
              <a:rPr lang="en-US" dirty="0"/>
              <a:t>Options</a:t>
            </a:r>
          </a:p>
        </p:txBody>
      </p:sp>
    </p:spTree>
    <p:extLst>
      <p:ext uri="{BB962C8B-B14F-4D97-AF65-F5344CB8AC3E}">
        <p14:creationId xmlns:p14="http://schemas.microsoft.com/office/powerpoint/2010/main" val="348366670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ltLang="en-US" smtClean="0"/>
              <a:t>NTTC Training – TY2018</a:t>
            </a:r>
            <a:endParaRPr lang="en-US" altLang="en-US" dirty="0"/>
          </a:p>
        </p:txBody>
      </p:sp>
      <p:sp>
        <p:nvSpPr>
          <p:cNvPr id="2" name="Slide Number Placeholder 1"/>
          <p:cNvSpPr>
            <a:spLocks noGrp="1"/>
          </p:cNvSpPr>
          <p:nvPr>
            <p:ph type="sldNum" sz="quarter" idx="11"/>
          </p:nvPr>
        </p:nvSpPr>
        <p:spPr/>
        <p:txBody>
          <a:bodyPr/>
          <a:lstStyle/>
          <a:p>
            <a:fld id="{712C318B-498B-47C4-AF0F-055BB671B94B}" type="slidenum">
              <a:rPr lang="en-US" altLang="en-US" smtClean="0"/>
              <a:pPr/>
              <a:t>11</a:t>
            </a:fld>
            <a:endParaRPr lang="en-US" altLang="en-US"/>
          </a:p>
        </p:txBody>
      </p:sp>
      <p:sp>
        <p:nvSpPr>
          <p:cNvPr id="33796" name="Content Placeholder 4"/>
          <p:cNvSpPr>
            <a:spLocks noGrp="1"/>
          </p:cNvSpPr>
          <p:nvPr>
            <p:ph sz="quarter" idx="12"/>
          </p:nvPr>
        </p:nvSpPr>
        <p:spPr/>
        <p:txBody>
          <a:bodyPr>
            <a:normAutofit fontScale="85000" lnSpcReduction="10000"/>
          </a:bodyPr>
          <a:lstStyle/>
          <a:p>
            <a:r>
              <a:rPr lang="en-US" altLang="en-US" dirty="0" smtClean="0"/>
              <a:t>Taxpayer options</a:t>
            </a:r>
          </a:p>
          <a:p>
            <a:pPr lvl="1"/>
            <a:r>
              <a:rPr lang="en-US" altLang="en-US" dirty="0" smtClean="0"/>
              <a:t>Full pay agreement in 60 or 120 Days</a:t>
            </a:r>
          </a:p>
          <a:p>
            <a:pPr lvl="2"/>
            <a:r>
              <a:rPr lang="en-US" altLang="en-US" dirty="0" smtClean="0"/>
              <a:t>Taxpayer applies on line or by phone</a:t>
            </a:r>
          </a:p>
          <a:p>
            <a:pPr lvl="1"/>
            <a:r>
              <a:rPr lang="en-US" altLang="en-US" dirty="0" smtClean="0"/>
              <a:t>Installment payment request</a:t>
            </a:r>
          </a:p>
          <a:p>
            <a:pPr lvl="2"/>
            <a:r>
              <a:rPr lang="en-US" altLang="en-US" dirty="0" smtClean="0"/>
              <a:t>Fees are lower if taxpayer applies directly on irs.gov or by phone</a:t>
            </a:r>
          </a:p>
          <a:p>
            <a:pPr lvl="1"/>
            <a:r>
              <a:rPr lang="en-US" altLang="en-US" dirty="0" smtClean="0"/>
              <a:t>Contact IRS for more options</a:t>
            </a:r>
          </a:p>
          <a:p>
            <a:pPr lvl="1"/>
            <a:r>
              <a:rPr lang="en-US" altLang="en-US" dirty="0" smtClean="0"/>
              <a:t>Interest and reduced penalties continue</a:t>
            </a:r>
          </a:p>
          <a:p>
            <a:r>
              <a:rPr lang="en-US" altLang="en-US" dirty="0" smtClean="0"/>
              <a:t>Encourage taxpayers to file return on time</a:t>
            </a:r>
          </a:p>
          <a:p>
            <a:pPr lvl="1"/>
            <a:r>
              <a:rPr lang="en-US" altLang="en-US" dirty="0" smtClean="0"/>
              <a:t>Avoid failure to file penalty – lesser of $135 or 100% of unpaid tax</a:t>
            </a:r>
          </a:p>
          <a:p>
            <a:endParaRPr lang="en-US" altLang="en-US" dirty="0"/>
          </a:p>
        </p:txBody>
      </p:sp>
      <p:sp>
        <p:nvSpPr>
          <p:cNvPr id="25602" name="Title 1"/>
          <p:cNvSpPr>
            <a:spLocks noGrp="1"/>
          </p:cNvSpPr>
          <p:nvPr>
            <p:ph type="title"/>
          </p:nvPr>
        </p:nvSpPr>
        <p:spPr/>
        <p:txBody>
          <a:bodyPr/>
          <a:lstStyle/>
          <a:p>
            <a:r>
              <a:rPr lang="en-US" altLang="en-US" smtClean="0"/>
              <a:t>Taxpayer Unable to Pay in Full</a:t>
            </a:r>
            <a:endParaRPr lang="en-US" altLang="en-US" dirty="0"/>
          </a:p>
        </p:txBody>
      </p:sp>
    </p:spTree>
    <p:extLst>
      <p:ext uri="{BB962C8B-B14F-4D97-AF65-F5344CB8AC3E}">
        <p14:creationId xmlns:p14="http://schemas.microsoft.com/office/powerpoint/2010/main" val="15377792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53254" name="Slide Number Placeholder 3"/>
          <p:cNvSpPr>
            <a:spLocks noGrp="1"/>
          </p:cNvSpPr>
          <p:nvPr>
            <p:ph type="sldNum" sz="quarter" idx="11"/>
          </p:nvPr>
        </p:nvSpPr>
        <p:spPr/>
        <p:txBody>
          <a:bodyPr/>
          <a:lstStyle/>
          <a:p>
            <a:fld id="{6EB70718-8EAC-4092-83EB-4845BC46F14F}" type="slidenum">
              <a:rPr lang="en-US" altLang="en-US" smtClean="0"/>
              <a:pPr/>
              <a:t>12</a:t>
            </a:fld>
            <a:endParaRPr lang="en-US" altLang="en-US" dirty="0"/>
          </a:p>
        </p:txBody>
      </p:sp>
      <p:sp>
        <p:nvSpPr>
          <p:cNvPr id="53255" name="Content Placeholder 5"/>
          <p:cNvSpPr>
            <a:spLocks noGrp="1"/>
          </p:cNvSpPr>
          <p:nvPr>
            <p:ph sz="quarter" idx="12"/>
          </p:nvPr>
        </p:nvSpPr>
        <p:spPr/>
        <p:txBody>
          <a:bodyPr>
            <a:normAutofit/>
          </a:bodyPr>
          <a:lstStyle/>
          <a:p>
            <a:r>
              <a:rPr lang="en-US" altLang="en-US" dirty="0" smtClean="0"/>
              <a:t>Explain what will happen next</a:t>
            </a:r>
          </a:p>
          <a:p>
            <a:r>
              <a:rPr lang="en-US" altLang="en-US" dirty="0" smtClean="0"/>
              <a:t>Ask if any final questions</a:t>
            </a:r>
          </a:p>
          <a:p>
            <a:r>
              <a:rPr lang="en-US" altLang="en-US" dirty="0" smtClean="0"/>
              <a:t>If applicable provide instructions to “where’s my refund” at irs.gov or by phone</a:t>
            </a:r>
          </a:p>
          <a:p>
            <a:r>
              <a:rPr lang="en-US" dirty="0" smtClean="0"/>
              <a:t>Place all documents and tax return/</a:t>
            </a:r>
            <a:r>
              <a:rPr lang="en-US" dirty="0" err="1" smtClean="0"/>
              <a:t>s</a:t>
            </a:r>
            <a:r>
              <a:rPr lang="en-US" dirty="0" smtClean="0"/>
              <a:t> in </a:t>
            </a:r>
            <a:r>
              <a:rPr lang="en-US" dirty="0"/>
              <a:t>AARP Tax Records </a:t>
            </a:r>
            <a:r>
              <a:rPr lang="en-US" dirty="0" smtClean="0"/>
              <a:t>Envelope and hand to taxpayer</a:t>
            </a:r>
          </a:p>
          <a:p>
            <a:endParaRPr lang="en-US" altLang="en-US" dirty="0" smtClean="0"/>
          </a:p>
          <a:p>
            <a:endParaRPr lang="en-US" altLang="en-US" dirty="0"/>
          </a:p>
        </p:txBody>
      </p:sp>
      <p:sp>
        <p:nvSpPr>
          <p:cNvPr id="13314" name="Title 4"/>
          <p:cNvSpPr>
            <a:spLocks noGrp="1"/>
          </p:cNvSpPr>
          <p:nvPr>
            <p:ph type="title"/>
          </p:nvPr>
        </p:nvSpPr>
        <p:spPr/>
        <p:txBody>
          <a:bodyPr/>
          <a:lstStyle/>
          <a:p>
            <a:r>
              <a:rPr lang="en-US" smtClean="0"/>
              <a:t>Final Discussion with Taxpayer</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TY2018</a:t>
            </a:r>
            <a:endParaRPr lang="en-US" dirty="0"/>
          </a:p>
        </p:txBody>
      </p:sp>
      <p:sp>
        <p:nvSpPr>
          <p:cNvPr id="53254" name="Slide Number Placeholder 3"/>
          <p:cNvSpPr>
            <a:spLocks noGrp="1"/>
          </p:cNvSpPr>
          <p:nvPr>
            <p:ph type="sldNum" sz="quarter" idx="11"/>
          </p:nvPr>
        </p:nvSpPr>
        <p:spPr/>
        <p:txBody>
          <a:bodyPr/>
          <a:lstStyle/>
          <a:p>
            <a:fld id="{6EB70718-8EAC-4092-83EB-4845BC46F14F}" type="slidenum">
              <a:rPr lang="en-US" altLang="en-US" smtClean="0"/>
              <a:pPr/>
              <a:t>13</a:t>
            </a:fld>
            <a:endParaRPr lang="en-US" altLang="en-US" dirty="0"/>
          </a:p>
        </p:txBody>
      </p:sp>
      <p:sp>
        <p:nvSpPr>
          <p:cNvPr id="53255" name="Content Placeholder 5"/>
          <p:cNvSpPr>
            <a:spLocks noGrp="1"/>
          </p:cNvSpPr>
          <p:nvPr>
            <p:ph sz="quarter" idx="12"/>
          </p:nvPr>
        </p:nvSpPr>
        <p:spPr/>
        <p:txBody>
          <a:bodyPr/>
          <a:lstStyle/>
          <a:p>
            <a:r>
              <a:rPr lang="en-US" altLang="en-US" dirty="0" smtClean="0"/>
              <a:t>Encourage taxpayers to consider volunteering</a:t>
            </a:r>
          </a:p>
          <a:p>
            <a:r>
              <a:rPr lang="en-US" altLang="en-US" dirty="0" smtClean="0"/>
              <a:t>Verify taxpayer contact information</a:t>
            </a:r>
          </a:p>
          <a:p>
            <a:r>
              <a:rPr lang="en-US" altLang="en-US" dirty="0" smtClean="0"/>
              <a:t>Remind them to bring entire envelope next year</a:t>
            </a:r>
          </a:p>
          <a:p>
            <a:pPr lvl="1"/>
            <a:r>
              <a:rPr lang="en-US" altLang="en-US" dirty="0" smtClean="0"/>
              <a:t>Point out checklist on envelope</a:t>
            </a:r>
          </a:p>
          <a:p>
            <a:pPr lvl="1"/>
            <a:r>
              <a:rPr lang="en-US" altLang="en-US" dirty="0" smtClean="0"/>
              <a:t>Put next year’s source documents in envelope as received</a:t>
            </a:r>
          </a:p>
          <a:p>
            <a:endParaRPr lang="en-US" altLang="en-US" dirty="0"/>
          </a:p>
        </p:txBody>
      </p:sp>
      <p:sp>
        <p:nvSpPr>
          <p:cNvPr id="13314" name="Title 4"/>
          <p:cNvSpPr>
            <a:spLocks noGrp="1"/>
          </p:cNvSpPr>
          <p:nvPr>
            <p:ph type="title"/>
          </p:nvPr>
        </p:nvSpPr>
        <p:spPr/>
        <p:txBody>
          <a:bodyPr/>
          <a:lstStyle/>
          <a:p>
            <a:r>
              <a:rPr lang="en-US" dirty="0" smtClean="0"/>
              <a:t>Final Discussion (cont.)</a:t>
            </a:r>
            <a:endParaRPr lang="en-US" dirty="0"/>
          </a:p>
        </p:txBody>
      </p:sp>
    </p:spTree>
    <p:extLst>
      <p:ext uri="{BB962C8B-B14F-4D97-AF65-F5344CB8AC3E}">
        <p14:creationId xmlns:p14="http://schemas.microsoft.com/office/powerpoint/2010/main" val="855296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TY2018</a:t>
            </a:r>
            <a:endParaRPr lang="en-US" dirty="0"/>
          </a:p>
        </p:txBody>
      </p:sp>
      <p:sp>
        <p:nvSpPr>
          <p:cNvPr id="55302" name="Slide Number Placeholder 3"/>
          <p:cNvSpPr>
            <a:spLocks noGrp="1"/>
          </p:cNvSpPr>
          <p:nvPr>
            <p:ph type="sldNum" sz="quarter" idx="11"/>
          </p:nvPr>
        </p:nvSpPr>
        <p:spPr/>
        <p:txBody>
          <a:bodyPr/>
          <a:lstStyle/>
          <a:p>
            <a:fld id="{840CB8C7-5A10-4603-B3E5-63EB7C60FB94}" type="slidenum">
              <a:rPr lang="en-US" altLang="en-US" smtClean="0"/>
              <a:pPr/>
              <a:t>14</a:t>
            </a:fld>
            <a:endParaRPr lang="en-US" altLang="en-US" dirty="0"/>
          </a:p>
        </p:txBody>
      </p:sp>
      <p:sp>
        <p:nvSpPr>
          <p:cNvPr id="32775" name="Content Placeholder 5"/>
          <p:cNvSpPr>
            <a:spLocks noGrp="1"/>
          </p:cNvSpPr>
          <p:nvPr>
            <p:ph sz="quarter" idx="12"/>
          </p:nvPr>
        </p:nvSpPr>
        <p:spPr/>
        <p:txBody>
          <a:bodyPr/>
          <a:lstStyle/>
          <a:p>
            <a:r>
              <a:rPr lang="en-US" altLang="en-US" dirty="0" smtClean="0"/>
              <a:t>Ask taxpayer to thank site from providing location</a:t>
            </a:r>
          </a:p>
          <a:p>
            <a:r>
              <a:rPr lang="en-US" altLang="en-US" dirty="0" smtClean="0"/>
              <a:t>Ask taxpayer to tell friends about free tax service</a:t>
            </a:r>
          </a:p>
          <a:p>
            <a:r>
              <a:rPr lang="en-US" altLang="en-US" dirty="0" smtClean="0"/>
              <a:t>Thank taxpayer for coming</a:t>
            </a:r>
          </a:p>
          <a:p>
            <a:r>
              <a:rPr lang="en-US" altLang="en-US" dirty="0" smtClean="0"/>
              <a:t>Last step: complete site log to report activity</a:t>
            </a:r>
          </a:p>
          <a:p>
            <a:pPr lvl="1"/>
            <a:r>
              <a:rPr lang="en-US" altLang="en-US" dirty="0" smtClean="0"/>
              <a:t>Or other means as directed by Local Coordinator </a:t>
            </a:r>
          </a:p>
          <a:p>
            <a:endParaRPr lang="en-US" altLang="en-US" dirty="0"/>
          </a:p>
        </p:txBody>
      </p:sp>
      <p:sp>
        <p:nvSpPr>
          <p:cNvPr id="13314" name="Title 4"/>
          <p:cNvSpPr>
            <a:spLocks noGrp="1"/>
          </p:cNvSpPr>
          <p:nvPr>
            <p:ph type="title"/>
          </p:nvPr>
        </p:nvSpPr>
        <p:spPr/>
        <p:txBody>
          <a:bodyPr/>
          <a:lstStyle/>
          <a:p>
            <a:r>
              <a:rPr lang="en-US" dirty="0" smtClean="0"/>
              <a:t>Final Discussion (cont.)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p:txBody>
          <a:bodyPr/>
          <a:lstStyle/>
          <a:p>
            <a:r>
              <a:rPr lang="en-US" dirty="0" smtClean="0"/>
              <a:t>Who can sign</a:t>
            </a:r>
          </a:p>
          <a:p>
            <a:r>
              <a:rPr lang="en-US" dirty="0" smtClean="0"/>
              <a:t>and</a:t>
            </a:r>
          </a:p>
          <a:p>
            <a:r>
              <a:rPr lang="en-US" dirty="0" smtClean="0"/>
              <a:t>Powers of attorney</a:t>
            </a:r>
            <a:endParaRPr lang="en-US" dirty="0"/>
          </a:p>
        </p:txBody>
      </p:sp>
      <p:sp>
        <p:nvSpPr>
          <p:cNvPr id="5" name="Title 4"/>
          <p:cNvSpPr>
            <a:spLocks noGrp="1"/>
          </p:cNvSpPr>
          <p:nvPr>
            <p:ph type="title"/>
          </p:nvPr>
        </p:nvSpPr>
        <p:spPr/>
        <p:txBody>
          <a:bodyPr/>
          <a:lstStyle/>
          <a:p>
            <a:r>
              <a:rPr lang="en-US" dirty="0" smtClean="0"/>
              <a:t>Final Steps Comprehensive Topics</a:t>
            </a:r>
            <a:endParaRPr lang="en-US" dirty="0"/>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smtClean="0"/>
              <a:t>NTTC Training – TY2018</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016809B8-74EB-42F0-BD51-B7DC1F217B2D}" type="slidenum">
              <a:rPr lang="en-US" altLang="en-US" smtClean="0"/>
              <a:pPr>
                <a:defRPr/>
              </a:pPr>
              <a:t>15</a:t>
            </a:fld>
            <a:endParaRPr lang="en-US" altLang="en-US" dirty="0"/>
          </a:p>
        </p:txBody>
      </p:sp>
    </p:spTree>
    <p:extLst>
      <p:ext uri="{BB962C8B-B14F-4D97-AF65-F5344CB8AC3E}">
        <p14:creationId xmlns:p14="http://schemas.microsoft.com/office/powerpoint/2010/main" val="326704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2231" name="Slide Number Placeholder 3"/>
          <p:cNvSpPr>
            <a:spLocks noGrp="1"/>
          </p:cNvSpPr>
          <p:nvPr>
            <p:ph type="sldNum" sz="quarter" idx="11"/>
          </p:nvPr>
        </p:nvSpPr>
        <p:spPr/>
        <p:txBody>
          <a:bodyPr/>
          <a:lstStyle/>
          <a:p>
            <a:fld id="{CB69E7ED-34CE-4764-B7CC-443C19368D72}" type="slidenum">
              <a:rPr lang="en-US" altLang="en-US" smtClean="0"/>
              <a:pPr/>
              <a:t>16</a:t>
            </a:fld>
            <a:endParaRPr lang="en-US" altLang="en-US" dirty="0"/>
          </a:p>
        </p:txBody>
      </p:sp>
      <p:sp>
        <p:nvSpPr>
          <p:cNvPr id="52226" name="Content Placeholder 20"/>
          <p:cNvSpPr>
            <a:spLocks noGrp="1"/>
          </p:cNvSpPr>
          <p:nvPr>
            <p:ph sz="quarter" idx="12"/>
          </p:nvPr>
        </p:nvSpPr>
        <p:spPr/>
        <p:txBody>
          <a:bodyPr>
            <a:normAutofit fontScale="92500" lnSpcReduction="10000"/>
          </a:bodyPr>
          <a:lstStyle/>
          <a:p>
            <a:r>
              <a:rPr lang="en-US" altLang="en-US" dirty="0" smtClean="0"/>
              <a:t>Signed by the </a:t>
            </a:r>
            <a:r>
              <a:rPr lang="en-US" altLang="en-US" dirty="0" err="1" smtClean="0"/>
              <a:t>taxpayer(s</a:t>
            </a:r>
            <a:r>
              <a:rPr lang="en-US" altLang="en-US" dirty="0" smtClean="0"/>
              <a:t>) except:</a:t>
            </a:r>
          </a:p>
          <a:p>
            <a:pPr lvl="1"/>
            <a:r>
              <a:rPr lang="en-US" altLang="en-US" dirty="0" smtClean="0"/>
              <a:t>If child cannot sign: “by [parent or guardian] for minor child”</a:t>
            </a:r>
          </a:p>
          <a:p>
            <a:pPr lvl="1"/>
            <a:r>
              <a:rPr lang="en-US" altLang="en-US" dirty="0" smtClean="0"/>
              <a:t>If </a:t>
            </a:r>
            <a:r>
              <a:rPr lang="en-US" altLang="en-US" smtClean="0"/>
              <a:t>spouse died: </a:t>
            </a:r>
            <a:r>
              <a:rPr lang="en-US" altLang="en-US" dirty="0" smtClean="0"/>
              <a:t>“as surviving spouse”</a:t>
            </a:r>
          </a:p>
          <a:p>
            <a:pPr lvl="1"/>
            <a:r>
              <a:rPr lang="en-US" altLang="en-US" dirty="0" smtClean="0"/>
              <a:t>If spouse cannot sign because of disease or injury – see Pub 501</a:t>
            </a:r>
          </a:p>
          <a:p>
            <a:pPr lvl="1"/>
            <a:r>
              <a:rPr lang="en-US" altLang="en-US" dirty="0" smtClean="0"/>
              <a:t>A legal power of attorney exists (Form 2848 is generally not usable per its instructions)</a:t>
            </a:r>
          </a:p>
          <a:p>
            <a:r>
              <a:rPr lang="en-US" altLang="en-US" dirty="0" smtClean="0"/>
              <a:t>See Pub 17 for information on how to sign if not signed by Taxpayer</a:t>
            </a:r>
            <a:endParaRPr lang="en-US" altLang="en-US" dirty="0"/>
          </a:p>
        </p:txBody>
      </p:sp>
      <p:sp>
        <p:nvSpPr>
          <p:cNvPr id="2" name="Title 1"/>
          <p:cNvSpPr>
            <a:spLocks noGrp="1"/>
          </p:cNvSpPr>
          <p:nvPr>
            <p:ph type="title"/>
          </p:nvPr>
        </p:nvSpPr>
        <p:spPr/>
        <p:txBody>
          <a:bodyPr/>
          <a:lstStyle/>
          <a:p>
            <a:r>
              <a:rPr lang="en-US" dirty="0" smtClean="0"/>
              <a:t>Signature Requirements</a:t>
            </a:r>
            <a:endParaRPr lang="en-US" dirty="0"/>
          </a:p>
        </p:txBody>
      </p:sp>
      <p:sp>
        <p:nvSpPr>
          <p:cNvPr id="6" name="Rectangle 5"/>
          <p:cNvSpPr/>
          <p:nvPr/>
        </p:nvSpPr>
        <p:spPr>
          <a:xfrm>
            <a:off x="9144000" y="121920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K</a:t>
            </a:r>
            <a:endParaRPr lang="en-US"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23558" name="Slide Number Placeholder 5"/>
          <p:cNvSpPr>
            <a:spLocks noGrp="1"/>
          </p:cNvSpPr>
          <p:nvPr>
            <p:ph type="sldNum" sz="quarter" idx="11"/>
          </p:nvPr>
        </p:nvSpPr>
        <p:spPr/>
        <p:txBody>
          <a:bodyPr/>
          <a:lstStyle/>
          <a:p>
            <a:fld id="{14D2E7EC-6855-4080-829F-C174883B8EBD}" type="slidenum">
              <a:rPr lang="en-US" altLang="en-US" smtClean="0"/>
              <a:pPr/>
              <a:t>17</a:t>
            </a:fld>
            <a:endParaRPr lang="en-US" altLang="en-US" dirty="0"/>
          </a:p>
        </p:txBody>
      </p:sp>
      <p:sp>
        <p:nvSpPr>
          <p:cNvPr id="20483" name="Rectangle 3"/>
          <p:cNvSpPr>
            <a:spLocks noGrp="1" noChangeArrowheads="1"/>
          </p:cNvSpPr>
          <p:nvPr>
            <p:ph sz="quarter" idx="12"/>
          </p:nvPr>
        </p:nvSpPr>
        <p:spPr/>
        <p:txBody>
          <a:bodyPr/>
          <a:lstStyle/>
          <a:p>
            <a:r>
              <a:rPr lang="en-US" altLang="en-US" dirty="0" smtClean="0"/>
              <a:t>Required if other than taxpayer signing return</a:t>
            </a:r>
          </a:p>
          <a:p>
            <a:pPr lvl="1"/>
            <a:r>
              <a:rPr lang="en-US" altLang="en-US" dirty="0" smtClean="0"/>
              <a:t>Except as previously noted for minors and deceased or incapacitated spouses</a:t>
            </a:r>
          </a:p>
          <a:p>
            <a:pPr lvl="1"/>
            <a:r>
              <a:rPr lang="en-US" altLang="en-US" dirty="0" smtClean="0"/>
              <a:t>POA </a:t>
            </a:r>
            <a:r>
              <a:rPr lang="en-US" altLang="en-US" b="1" dirty="0" smtClean="0"/>
              <a:t>must include authority regarding tax returns</a:t>
            </a:r>
          </a:p>
          <a:p>
            <a:pPr lvl="1"/>
            <a:r>
              <a:rPr lang="en-US" altLang="en-US" dirty="0" err="1" smtClean="0"/>
              <a:t>POA</a:t>
            </a:r>
            <a:r>
              <a:rPr lang="en-US" altLang="en-US" dirty="0" smtClean="0"/>
              <a:t> does not survive death of principal</a:t>
            </a:r>
          </a:p>
          <a:p>
            <a:r>
              <a:rPr lang="en-US" altLang="en-US" dirty="0" smtClean="0"/>
              <a:t>Refer to the Pub 4012 Tab K, Pub 17, or Pub 501 for more information</a:t>
            </a:r>
            <a:endParaRPr lang="en-US" altLang="en-US" dirty="0"/>
          </a:p>
        </p:txBody>
      </p:sp>
      <p:sp>
        <p:nvSpPr>
          <p:cNvPr id="9218" name="Rectangle 2"/>
          <p:cNvSpPr>
            <a:spLocks noGrp="1" noChangeArrowheads="1"/>
          </p:cNvSpPr>
          <p:nvPr>
            <p:ph type="title"/>
          </p:nvPr>
        </p:nvSpPr>
        <p:spPr/>
        <p:txBody>
          <a:bodyPr/>
          <a:lstStyle/>
          <a:p>
            <a:r>
              <a:rPr lang="en-US" dirty="0" smtClean="0"/>
              <a:t>Legal Power of Attorney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NTTC Training – TY2018</a:t>
            </a:r>
          </a:p>
        </p:txBody>
      </p:sp>
      <p:sp>
        <p:nvSpPr>
          <p:cNvPr id="59398" name="Slide Number Placeholder 3"/>
          <p:cNvSpPr>
            <a:spLocks noGrp="1"/>
          </p:cNvSpPr>
          <p:nvPr>
            <p:ph type="sldNum" sz="quarter" idx="12"/>
          </p:nvPr>
        </p:nvSpPr>
        <p:spPr/>
        <p:txBody>
          <a:bodyPr/>
          <a:lstStyle/>
          <a:p>
            <a:fld id="{ED7D8E36-ACEA-407C-8B0E-300030806B6A}" type="slidenum">
              <a:rPr lang="en-US" altLang="en-US" smtClean="0"/>
              <a:pPr/>
              <a:t>18</a:t>
            </a:fld>
            <a:endParaRPr lang="en-US" altLang="en-US" dirty="0"/>
          </a:p>
        </p:txBody>
      </p:sp>
      <p:sp>
        <p:nvSpPr>
          <p:cNvPr id="2" name="Title 1"/>
          <p:cNvSpPr>
            <a:spLocks noGrp="1"/>
          </p:cNvSpPr>
          <p:nvPr>
            <p:ph type="title"/>
          </p:nvPr>
        </p:nvSpPr>
        <p:spPr/>
        <p:txBody>
          <a:bodyPr/>
          <a:lstStyle/>
          <a:p>
            <a:r>
              <a:rPr lang="en-US" dirty="0" smtClean="0"/>
              <a:t>Final Steps</a:t>
            </a:r>
            <a:endParaRPr lang="en-US" dirty="0"/>
          </a:p>
        </p:txBody>
      </p:sp>
      <p:sp>
        <p:nvSpPr>
          <p:cNvPr id="37893" name="Content Placeholder 2"/>
          <p:cNvSpPr>
            <a:spLocks noGrp="1"/>
          </p:cNvSpPr>
          <p:nvPr>
            <p:ph idx="4294967295"/>
          </p:nvPr>
        </p:nvSpPr>
        <p:spPr>
          <a:xfrm>
            <a:off x="2971800" y="2819400"/>
            <a:ext cx="2514600" cy="412750"/>
          </a:xfrm>
        </p:spPr>
        <p:txBody>
          <a:bodyPr rtlCol="0">
            <a:noAutofit/>
          </a:bodyPr>
          <a:lstStyle/>
          <a:p>
            <a:pPr marL="0" indent="0">
              <a:lnSpc>
                <a:spcPct val="90000"/>
              </a:lnSpc>
              <a:buNone/>
              <a:defRPr/>
            </a:pPr>
            <a:r>
              <a:rPr lang="en-US" altLang="en-US" b="1" dirty="0"/>
              <a:t>Questions…</a:t>
            </a:r>
          </a:p>
        </p:txBody>
      </p:sp>
      <p:sp>
        <p:nvSpPr>
          <p:cNvPr id="59400" name="Content Placeholder 2"/>
          <p:cNvSpPr txBox="1">
            <a:spLocks/>
          </p:cNvSpPr>
          <p:nvPr/>
        </p:nvSpPr>
        <p:spPr bwMode="auto">
          <a:xfrm>
            <a:off x="5029200" y="4343400"/>
            <a:ext cx="2438400" cy="41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defTabSz="685800" eaLnBrk="1" hangingPunct="1">
              <a:lnSpc>
                <a:spcPct val="90000"/>
              </a:lnSpc>
              <a:spcBef>
                <a:spcPts val="1350"/>
              </a:spcBef>
              <a:buClr>
                <a:srgbClr val="B54A10"/>
              </a:buClr>
              <a:buSzPct val="94000"/>
              <a:buNone/>
            </a:pPr>
            <a:r>
              <a:rPr lang="en-US" altLang="en-US" sz="3200" dirty="0">
                <a:cs typeface="Calibri" panose="020F0502020204030204" pitchFamily="34" charset="0"/>
              </a:rPr>
              <a:t>Comments…</a:t>
            </a:r>
          </a:p>
        </p:txBody>
      </p:sp>
      <p:pic>
        <p:nvPicPr>
          <p:cNvPr id="59401" name="Picture 2" descr="C:\Users\Steve\AppData\Local\Microsoft\Windows\Temporary Internet Files\Content.IE5\BKA8153N\MC90043441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590800"/>
            <a:ext cx="121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BD3C6D-2232-49EB-8952-9C10F601B4E3}"/>
              </a:ext>
            </a:extLst>
          </p:cNvPr>
          <p:cNvSpPr>
            <a:spLocks noGrp="1"/>
          </p:cNvSpPr>
          <p:nvPr>
            <p:ph type="ftr" sz="quarter" idx="10"/>
          </p:nvPr>
        </p:nvSpPr>
        <p:spPr/>
        <p:txBody>
          <a:bodyPr/>
          <a:lstStyle/>
          <a:p>
            <a:pPr>
              <a:defRPr/>
            </a:pPr>
            <a:r>
              <a:rPr lang="en-US" dirty="0"/>
              <a:t>NTTC Training – TY2018</a:t>
            </a:r>
          </a:p>
        </p:txBody>
      </p:sp>
      <p:sp>
        <p:nvSpPr>
          <p:cNvPr id="3" name="Slide Number Placeholder 2">
            <a:extLst>
              <a:ext uri="{FF2B5EF4-FFF2-40B4-BE49-F238E27FC236}">
                <a16:creationId xmlns:a16="http://schemas.microsoft.com/office/drawing/2014/main" id="{59D498F6-4443-4A88-BE9B-C200A74DDFC7}"/>
              </a:ext>
            </a:extLst>
          </p:cNvPr>
          <p:cNvSpPr>
            <a:spLocks noGrp="1"/>
          </p:cNvSpPr>
          <p:nvPr>
            <p:ph type="sldNum" sz="quarter" idx="11"/>
          </p:nvPr>
        </p:nvSpPr>
        <p:spPr/>
        <p:txBody>
          <a:bodyPr/>
          <a:lstStyle/>
          <a:p>
            <a:pPr>
              <a:defRPr/>
            </a:pPr>
            <a:fld id="{016809B8-74EB-42F0-BD51-B7DC1F217B2D}" type="slidenum">
              <a:rPr lang="en-US" altLang="en-US" smtClean="0"/>
              <a:pPr>
                <a:defRPr/>
              </a:pPr>
              <a:t>2</a:t>
            </a:fld>
            <a:endParaRPr lang="en-US" altLang="en-US" dirty="0"/>
          </a:p>
        </p:txBody>
      </p:sp>
      <p:sp>
        <p:nvSpPr>
          <p:cNvPr id="4" name="Content Placeholder 3">
            <a:extLst>
              <a:ext uri="{FF2B5EF4-FFF2-40B4-BE49-F238E27FC236}">
                <a16:creationId xmlns:a16="http://schemas.microsoft.com/office/drawing/2014/main" id="{B3AC0DAF-9B68-48C9-BC88-07808CC5AA10}"/>
              </a:ext>
            </a:extLst>
          </p:cNvPr>
          <p:cNvSpPr>
            <a:spLocks noGrp="1"/>
          </p:cNvSpPr>
          <p:nvPr>
            <p:ph sz="quarter" idx="12"/>
          </p:nvPr>
        </p:nvSpPr>
        <p:spPr/>
        <p:txBody>
          <a:bodyPr>
            <a:normAutofit/>
          </a:bodyPr>
          <a:lstStyle/>
          <a:p>
            <a:r>
              <a:rPr lang="en-US" dirty="0"/>
              <a:t>Tasks that are the same for </a:t>
            </a:r>
            <a:r>
              <a:rPr lang="en-US" dirty="0" smtClean="0"/>
              <a:t>all returns</a:t>
            </a:r>
            <a:endParaRPr lang="en-US" dirty="0"/>
          </a:p>
          <a:p>
            <a:pPr lvl="1"/>
            <a:r>
              <a:rPr lang="en-US" altLang="en-US" dirty="0"/>
              <a:t>Assemble copy(s) of tax return(s) </a:t>
            </a:r>
          </a:p>
          <a:p>
            <a:pPr lvl="1"/>
            <a:r>
              <a:rPr lang="en-US" altLang="en-US" dirty="0" smtClean="0"/>
              <a:t>Review </a:t>
            </a:r>
            <a:r>
              <a:rPr lang="en-US" altLang="en-US" dirty="0"/>
              <a:t>return with taxpayer(s) and answer any </a:t>
            </a:r>
            <a:r>
              <a:rPr lang="en-US" altLang="en-US" dirty="0" smtClean="0"/>
              <a:t>questions</a:t>
            </a:r>
          </a:p>
          <a:p>
            <a:pPr lvl="1"/>
            <a:r>
              <a:rPr lang="en-US" altLang="en-US" dirty="0">
                <a:solidFill>
                  <a:srgbClr val="3333FF"/>
                </a:solidFill>
              </a:rPr>
              <a:t>Make sure taxpayer(s) understand that they are responsible for the accuracy of their federal and state </a:t>
            </a:r>
            <a:r>
              <a:rPr lang="en-US" altLang="en-US" dirty="0" smtClean="0">
                <a:solidFill>
                  <a:srgbClr val="3333FF"/>
                </a:solidFill>
              </a:rPr>
              <a:t>filings</a:t>
            </a:r>
          </a:p>
          <a:p>
            <a:pPr lvl="1"/>
            <a:r>
              <a:rPr lang="en-US" altLang="en-US" dirty="0" smtClean="0"/>
              <a:t>Final discussion with taxpayer</a:t>
            </a:r>
            <a:endParaRPr lang="en-US" altLang="en-US" dirty="0"/>
          </a:p>
          <a:p>
            <a:endParaRPr lang="en-US" dirty="0"/>
          </a:p>
        </p:txBody>
      </p:sp>
      <p:sp>
        <p:nvSpPr>
          <p:cNvPr id="5" name="Title 4">
            <a:extLst>
              <a:ext uri="{FF2B5EF4-FFF2-40B4-BE49-F238E27FC236}">
                <a16:creationId xmlns:a16="http://schemas.microsoft.com/office/drawing/2014/main" id="{60EF4F95-8145-4408-8EFA-74B0C9FF746F}"/>
              </a:ext>
            </a:extLst>
          </p:cNvPr>
          <p:cNvSpPr>
            <a:spLocks noGrp="1"/>
          </p:cNvSpPr>
          <p:nvPr>
            <p:ph type="title"/>
          </p:nvPr>
        </p:nvSpPr>
        <p:spPr/>
        <p:txBody>
          <a:bodyPr/>
          <a:lstStyle/>
          <a:p>
            <a:r>
              <a:rPr lang="en-US" dirty="0" smtClean="0"/>
              <a:t>All Returns</a:t>
            </a:r>
            <a:endParaRPr lang="en-US" dirty="0"/>
          </a:p>
        </p:txBody>
      </p:sp>
    </p:spTree>
    <p:extLst>
      <p:ext uri="{BB962C8B-B14F-4D97-AF65-F5344CB8AC3E}">
        <p14:creationId xmlns:p14="http://schemas.microsoft.com/office/powerpoint/2010/main" val="2827098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0"/>
          </p:nvPr>
        </p:nvSpPr>
        <p:spPr/>
        <p:txBody>
          <a:bodyPr/>
          <a:lstStyle/>
          <a:p>
            <a:r>
              <a:rPr lang="en-US" dirty="0"/>
              <a:t>NTTC Training – TY2018</a:t>
            </a:r>
          </a:p>
        </p:txBody>
      </p:sp>
      <p:sp>
        <p:nvSpPr>
          <p:cNvPr id="7174" name="Slide Number Placeholder 3"/>
          <p:cNvSpPr>
            <a:spLocks noGrp="1"/>
          </p:cNvSpPr>
          <p:nvPr>
            <p:ph type="sldNum" sz="quarter" idx="11"/>
          </p:nvPr>
        </p:nvSpPr>
        <p:spPr/>
        <p:txBody>
          <a:bodyPr/>
          <a:lstStyle/>
          <a:p>
            <a:fld id="{21BD6187-A855-4023-990B-5B646F10C7BF}" type="slidenum">
              <a:rPr lang="en-US" altLang="en-US" smtClean="0"/>
              <a:pPr/>
              <a:t>3</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Complete Form 8879 “IRS</a:t>
            </a:r>
            <a:r>
              <a:rPr lang="en-US" altLang="en-US" dirty="0" smtClean="0"/>
              <a:t> E-</a:t>
            </a:r>
            <a:r>
              <a:rPr lang="en-US" altLang="en-US" dirty="0"/>
              <a:t>file Signature Authorization”</a:t>
            </a:r>
            <a:endParaRPr lang="en-US" altLang="en-US" dirty="0" smtClean="0"/>
          </a:p>
          <a:p>
            <a:pPr lvl="1"/>
            <a:r>
              <a:rPr lang="en-US" dirty="0" smtClean="0"/>
              <a:t>Both </a:t>
            </a:r>
            <a:r>
              <a:rPr lang="en-US" dirty="0"/>
              <a:t>taxpayers must</a:t>
            </a:r>
            <a:r>
              <a:rPr lang="en-US" dirty="0" smtClean="0"/>
              <a:t> sign if joint return</a:t>
            </a:r>
          </a:p>
          <a:p>
            <a:r>
              <a:rPr lang="en-US" dirty="0"/>
              <a:t>Form 8453 </a:t>
            </a:r>
            <a:r>
              <a:rPr lang="en-US" b="1" dirty="0"/>
              <a:t>transmittal</a:t>
            </a:r>
            <a:r>
              <a:rPr lang="en-US" dirty="0"/>
              <a:t> for an IRS E-file Return </a:t>
            </a:r>
            <a:r>
              <a:rPr lang="en-US" altLang="en-US" dirty="0"/>
              <a:t>is </a:t>
            </a:r>
            <a:r>
              <a:rPr lang="en-US" altLang="en-US" b="1" dirty="0"/>
              <a:t>not</a:t>
            </a:r>
            <a:r>
              <a:rPr lang="en-US" altLang="en-US" dirty="0"/>
              <a:t> </a:t>
            </a:r>
            <a:r>
              <a:rPr lang="en-US" altLang="en-US" dirty="0" smtClean="0"/>
              <a:t>required to be mailed</a:t>
            </a:r>
            <a:endParaRPr lang="en-US" altLang="en-US" dirty="0"/>
          </a:p>
          <a:p>
            <a:pPr lvl="1"/>
            <a:r>
              <a:rPr lang="en-US" altLang="en-US" dirty="0" smtClean="0"/>
              <a:t>i.e</a:t>
            </a:r>
            <a:r>
              <a:rPr lang="en-US" altLang="en-US" dirty="0"/>
              <a:t>. Form 8949 substitute (brokerage statement list of transaction details</a:t>
            </a:r>
            <a:r>
              <a:rPr lang="en-US" altLang="en-US" dirty="0" smtClean="0"/>
              <a:t>)</a:t>
            </a:r>
            <a:endParaRPr lang="en-US" altLang="en-US" dirty="0"/>
          </a:p>
        </p:txBody>
      </p:sp>
      <p:sp>
        <p:nvSpPr>
          <p:cNvPr id="2" name="Title 1"/>
          <p:cNvSpPr>
            <a:spLocks noGrp="1"/>
          </p:cNvSpPr>
          <p:nvPr>
            <p:ph type="title"/>
          </p:nvPr>
        </p:nvSpPr>
        <p:spPr/>
        <p:txBody>
          <a:bodyPr/>
          <a:lstStyle/>
          <a:p>
            <a:r>
              <a:rPr lang="en-US" dirty="0" smtClean="0"/>
              <a:t>E-File </a:t>
            </a:r>
            <a:r>
              <a:rPr lang="en-US" dirty="0"/>
              <a:t>Returns</a:t>
            </a:r>
          </a:p>
        </p:txBody>
      </p:sp>
    </p:spTree>
    <p:extLst>
      <p:ext uri="{BB962C8B-B14F-4D97-AF65-F5344CB8AC3E}">
        <p14:creationId xmlns:p14="http://schemas.microsoft.com/office/powerpoint/2010/main" val="2036107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NTTC Training – TY2018</a:t>
            </a:r>
          </a:p>
        </p:txBody>
      </p:sp>
      <p:sp>
        <p:nvSpPr>
          <p:cNvPr id="46086" name="Slide Number Placeholder 4"/>
          <p:cNvSpPr>
            <a:spLocks noGrp="1"/>
          </p:cNvSpPr>
          <p:nvPr>
            <p:ph type="sldNum" sz="quarter" idx="11"/>
          </p:nvPr>
        </p:nvSpPr>
        <p:spPr/>
        <p:txBody>
          <a:bodyPr/>
          <a:lstStyle/>
          <a:p>
            <a:fld id="{B59675D4-6760-4A32-AB9E-BB0871232D21}" type="slidenum">
              <a:rPr lang="en-US" altLang="en-US" smtClean="0"/>
              <a:pPr/>
              <a:t>4</a:t>
            </a:fld>
            <a:endParaRPr lang="en-US" altLang="en-US" dirty="0"/>
          </a:p>
        </p:txBody>
      </p:sp>
      <p:sp>
        <p:nvSpPr>
          <p:cNvPr id="12291" name="Content Placeholder 2"/>
          <p:cNvSpPr>
            <a:spLocks noGrp="1"/>
          </p:cNvSpPr>
          <p:nvPr>
            <p:ph sz="quarter" idx="12"/>
          </p:nvPr>
        </p:nvSpPr>
        <p:spPr/>
        <p:txBody>
          <a:bodyPr>
            <a:normAutofit/>
          </a:bodyPr>
          <a:lstStyle/>
          <a:p>
            <a:r>
              <a:rPr lang="en-US" altLang="en-US" dirty="0"/>
              <a:t>E-file Signature Authorization Form 8879</a:t>
            </a:r>
          </a:p>
          <a:p>
            <a:r>
              <a:rPr lang="en-US" altLang="en-US" dirty="0" smtClean="0"/>
              <a:t>Tax </a:t>
            </a:r>
            <a:r>
              <a:rPr lang="en-US" altLang="en-US" dirty="0"/>
              <a:t>return in Attachment Sequence order (see top-right corner of form)</a:t>
            </a:r>
          </a:p>
          <a:p>
            <a:r>
              <a:rPr lang="en-US" altLang="en-US" dirty="0"/>
              <a:t>State and local returns</a:t>
            </a:r>
          </a:p>
          <a:p>
            <a:r>
              <a:rPr lang="en-US" altLang="en-US" dirty="0" smtClean="0"/>
              <a:t>Payment voucher/estimated payment vouchers</a:t>
            </a:r>
          </a:p>
          <a:p>
            <a:pPr lvl="1"/>
            <a:r>
              <a:rPr lang="en-US" altLang="en-US" dirty="0" smtClean="0"/>
              <a:t>do not staple to rest of package</a:t>
            </a:r>
            <a:endParaRPr lang="en-US" altLang="en-US" dirty="0"/>
          </a:p>
        </p:txBody>
      </p:sp>
      <p:sp>
        <p:nvSpPr>
          <p:cNvPr id="2" name="Title 1"/>
          <p:cNvSpPr>
            <a:spLocks noGrp="1"/>
          </p:cNvSpPr>
          <p:nvPr>
            <p:ph type="title"/>
          </p:nvPr>
        </p:nvSpPr>
        <p:spPr/>
        <p:txBody>
          <a:bodyPr>
            <a:normAutofit/>
          </a:bodyPr>
          <a:lstStyle/>
          <a:p>
            <a:r>
              <a:rPr lang="en-US" dirty="0" smtClean="0"/>
              <a:t>Assemble </a:t>
            </a:r>
            <a:r>
              <a:rPr lang="en-US" dirty="0"/>
              <a:t>Taxpayer’s Copy of </a:t>
            </a:r>
            <a:r>
              <a:rPr lang="en-US" dirty="0" smtClean="0"/>
              <a:t>E-File Return</a:t>
            </a:r>
            <a:endParaRPr lang="en-US" dirty="0"/>
          </a:p>
        </p:txBody>
      </p:sp>
    </p:spTree>
    <p:extLst>
      <p:ext uri="{BB962C8B-B14F-4D97-AF65-F5344CB8AC3E}">
        <p14:creationId xmlns:p14="http://schemas.microsoft.com/office/powerpoint/2010/main" val="1922663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NTTC Training – TY2018</a:t>
            </a:r>
          </a:p>
        </p:txBody>
      </p:sp>
      <p:sp>
        <p:nvSpPr>
          <p:cNvPr id="46086" name="Slide Number Placeholder 4"/>
          <p:cNvSpPr>
            <a:spLocks noGrp="1"/>
          </p:cNvSpPr>
          <p:nvPr>
            <p:ph type="sldNum" sz="quarter" idx="11"/>
          </p:nvPr>
        </p:nvSpPr>
        <p:spPr/>
        <p:txBody>
          <a:bodyPr/>
          <a:lstStyle/>
          <a:p>
            <a:fld id="{B59675D4-6760-4A32-AB9E-BB0871232D21}" type="slidenum">
              <a:rPr lang="en-US" altLang="en-US" smtClean="0"/>
              <a:pPr/>
              <a:t>5</a:t>
            </a:fld>
            <a:endParaRPr lang="en-US" altLang="en-US" dirty="0"/>
          </a:p>
        </p:txBody>
      </p:sp>
      <p:sp>
        <p:nvSpPr>
          <p:cNvPr id="12291" name="Content Placeholder 2"/>
          <p:cNvSpPr>
            <a:spLocks noGrp="1"/>
          </p:cNvSpPr>
          <p:nvPr>
            <p:ph sz="quarter" idx="12"/>
          </p:nvPr>
        </p:nvSpPr>
        <p:spPr/>
        <p:txBody>
          <a:bodyPr>
            <a:normAutofit fontScale="92500" lnSpcReduction="10000"/>
          </a:bodyPr>
          <a:lstStyle/>
          <a:p>
            <a:r>
              <a:rPr lang="en-US" altLang="en-US" dirty="0"/>
              <a:t>Tax return in Attachment Sequence order (see top-right corner of form)</a:t>
            </a:r>
          </a:p>
          <a:p>
            <a:r>
              <a:rPr lang="en-US" altLang="en-US" dirty="0"/>
              <a:t>State and local returns</a:t>
            </a:r>
            <a:endParaRPr lang="en-US" altLang="en-US" dirty="0" smtClean="0"/>
          </a:p>
          <a:p>
            <a:r>
              <a:rPr lang="en-US" altLang="en-US" dirty="0" smtClean="0"/>
              <a:t>Worksheets not filed with return</a:t>
            </a:r>
          </a:p>
          <a:p>
            <a:pPr lvl="1"/>
            <a:r>
              <a:rPr lang="en-US" altLang="en-US" dirty="0" smtClean="0"/>
              <a:t>Included in taxpayer copies </a:t>
            </a:r>
          </a:p>
          <a:p>
            <a:r>
              <a:rPr lang="en-US" altLang="en-US" dirty="0" smtClean="0"/>
              <a:t>Payment voucher / estimated payment vouchers</a:t>
            </a:r>
          </a:p>
          <a:p>
            <a:pPr lvl="1"/>
            <a:r>
              <a:rPr lang="en-US" altLang="en-US" dirty="0" smtClean="0"/>
              <a:t>do </a:t>
            </a:r>
            <a:r>
              <a:rPr lang="en-US" altLang="en-US" dirty="0"/>
              <a:t>not staple to rest of package</a:t>
            </a:r>
          </a:p>
        </p:txBody>
      </p:sp>
      <p:sp>
        <p:nvSpPr>
          <p:cNvPr id="2" name="Title 1"/>
          <p:cNvSpPr>
            <a:spLocks noGrp="1"/>
          </p:cNvSpPr>
          <p:nvPr>
            <p:ph type="title"/>
          </p:nvPr>
        </p:nvSpPr>
        <p:spPr/>
        <p:txBody>
          <a:bodyPr>
            <a:normAutofit/>
          </a:bodyPr>
          <a:lstStyle/>
          <a:p>
            <a:r>
              <a:rPr lang="en-US" dirty="0"/>
              <a:t>Assemble </a:t>
            </a:r>
            <a:r>
              <a:rPr lang="en-US" dirty="0" smtClean="0"/>
              <a:t>Paper Return – Two Copies</a:t>
            </a:r>
            <a:endParaRPr lang="en-US" dirty="0"/>
          </a:p>
        </p:txBody>
      </p:sp>
    </p:spTree>
    <p:extLst>
      <p:ext uri="{BB962C8B-B14F-4D97-AF65-F5344CB8AC3E}">
        <p14:creationId xmlns:p14="http://schemas.microsoft.com/office/powerpoint/2010/main" val="3275657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E4D5BEB-24A3-406B-BD72-267D74FA42DC}"/>
              </a:ext>
            </a:extLst>
          </p:cNvPr>
          <p:cNvSpPr>
            <a:spLocks noGrp="1"/>
          </p:cNvSpPr>
          <p:nvPr>
            <p:ph type="ftr" sz="quarter" idx="10"/>
          </p:nvPr>
        </p:nvSpPr>
        <p:spPr/>
        <p:txBody>
          <a:bodyPr/>
          <a:lstStyle/>
          <a:p>
            <a:pPr>
              <a:defRPr/>
            </a:pPr>
            <a:r>
              <a:rPr lang="en-US" dirty="0"/>
              <a:t>NTTC Training – TY2018</a:t>
            </a:r>
          </a:p>
        </p:txBody>
      </p:sp>
      <p:sp>
        <p:nvSpPr>
          <p:cNvPr id="3" name="Slide Number Placeholder 2">
            <a:extLst>
              <a:ext uri="{FF2B5EF4-FFF2-40B4-BE49-F238E27FC236}">
                <a16:creationId xmlns:a16="http://schemas.microsoft.com/office/drawing/2014/main" id="{43172D83-0825-4068-9401-096CB903C094}"/>
              </a:ext>
            </a:extLst>
          </p:cNvPr>
          <p:cNvSpPr>
            <a:spLocks noGrp="1"/>
          </p:cNvSpPr>
          <p:nvPr>
            <p:ph type="sldNum" sz="quarter" idx="11"/>
          </p:nvPr>
        </p:nvSpPr>
        <p:spPr/>
        <p:txBody>
          <a:bodyPr/>
          <a:lstStyle/>
          <a:p>
            <a:pPr>
              <a:defRPr/>
            </a:pPr>
            <a:fld id="{016809B8-74EB-42F0-BD51-B7DC1F217B2D}" type="slidenum">
              <a:rPr lang="en-US" altLang="en-US" smtClean="0"/>
              <a:pPr>
                <a:defRPr/>
              </a:pPr>
              <a:t>6</a:t>
            </a:fld>
            <a:endParaRPr lang="en-US" altLang="en-US" dirty="0"/>
          </a:p>
        </p:txBody>
      </p:sp>
      <p:sp>
        <p:nvSpPr>
          <p:cNvPr id="4" name="Content Placeholder 3">
            <a:extLst>
              <a:ext uri="{FF2B5EF4-FFF2-40B4-BE49-F238E27FC236}">
                <a16:creationId xmlns:a16="http://schemas.microsoft.com/office/drawing/2014/main" id="{94C896DF-DC24-40DC-BE99-14C865C48229}"/>
              </a:ext>
            </a:extLst>
          </p:cNvPr>
          <p:cNvSpPr>
            <a:spLocks noGrp="1"/>
          </p:cNvSpPr>
          <p:nvPr>
            <p:ph sz="quarter" idx="12"/>
          </p:nvPr>
        </p:nvSpPr>
        <p:spPr/>
        <p:txBody>
          <a:bodyPr>
            <a:normAutofit lnSpcReduction="10000"/>
          </a:bodyPr>
          <a:lstStyle/>
          <a:p>
            <a:r>
              <a:rPr lang="en-US" altLang="en-US" dirty="0"/>
              <a:t>Advise Taxpayer where to sign Form 1040 </a:t>
            </a:r>
          </a:p>
          <a:p>
            <a:pPr lvl="1"/>
            <a:r>
              <a:rPr lang="en-US" dirty="0"/>
              <a:t>I</a:t>
            </a:r>
            <a:r>
              <a:rPr lang="en-US" dirty="0" smtClean="0"/>
              <a:t>f </a:t>
            </a:r>
            <a:r>
              <a:rPr lang="en-US" dirty="0"/>
              <a:t>joint return, both taxpayers must sign</a:t>
            </a:r>
            <a:endParaRPr lang="en-US" altLang="en-US" dirty="0"/>
          </a:p>
          <a:p>
            <a:r>
              <a:rPr lang="en-US" dirty="0" smtClean="0"/>
              <a:t>Attach </a:t>
            </a:r>
            <a:r>
              <a:rPr lang="en-US" dirty="0"/>
              <a:t>additional </a:t>
            </a:r>
            <a:r>
              <a:rPr lang="en-US" dirty="0" smtClean="0"/>
              <a:t>forms </a:t>
            </a:r>
            <a:r>
              <a:rPr lang="en-US" dirty="0"/>
              <a:t>that must be included when </a:t>
            </a:r>
            <a:r>
              <a:rPr lang="en-US" dirty="0" smtClean="0"/>
              <a:t>paper filing</a:t>
            </a:r>
            <a:endParaRPr lang="en-US" dirty="0"/>
          </a:p>
          <a:p>
            <a:pPr lvl="1"/>
            <a:r>
              <a:rPr lang="en-US" dirty="0"/>
              <a:t>Forms W-2, W-2G</a:t>
            </a:r>
          </a:p>
          <a:p>
            <a:pPr lvl="1"/>
            <a:r>
              <a:rPr lang="en-US" dirty="0"/>
              <a:t>Form 1099-R if tax was withheld</a:t>
            </a:r>
          </a:p>
          <a:p>
            <a:pPr lvl="1"/>
            <a:r>
              <a:rPr lang="en-US" dirty="0"/>
              <a:t>Power of </a:t>
            </a:r>
            <a:r>
              <a:rPr lang="en-US" dirty="0" smtClean="0"/>
              <a:t>Attorney, Form 8332 (release/revocation by custodial parent)</a:t>
            </a:r>
            <a:endParaRPr lang="en-US" dirty="0"/>
          </a:p>
        </p:txBody>
      </p:sp>
      <p:sp>
        <p:nvSpPr>
          <p:cNvPr id="5" name="Title 4">
            <a:extLst>
              <a:ext uri="{FF2B5EF4-FFF2-40B4-BE49-F238E27FC236}">
                <a16:creationId xmlns:a16="http://schemas.microsoft.com/office/drawing/2014/main" id="{DDFC7EEC-9F39-4D03-B0F9-F431D6A92486}"/>
              </a:ext>
            </a:extLst>
          </p:cNvPr>
          <p:cNvSpPr>
            <a:spLocks noGrp="1"/>
          </p:cNvSpPr>
          <p:nvPr>
            <p:ph type="title"/>
          </p:nvPr>
        </p:nvSpPr>
        <p:spPr/>
        <p:txBody>
          <a:bodyPr/>
          <a:lstStyle/>
          <a:p>
            <a:r>
              <a:rPr lang="en-US" dirty="0"/>
              <a:t>Paper Filed </a:t>
            </a:r>
            <a:r>
              <a:rPr lang="en-US" dirty="0" smtClean="0"/>
              <a:t>Return (cont.)</a:t>
            </a:r>
            <a:endParaRPr lang="en-US" dirty="0"/>
          </a:p>
        </p:txBody>
      </p:sp>
    </p:spTree>
    <p:extLst>
      <p:ext uri="{BB962C8B-B14F-4D97-AF65-F5344CB8AC3E}">
        <p14:creationId xmlns:p14="http://schemas.microsoft.com/office/powerpoint/2010/main" val="4056655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0"/>
          </p:nvPr>
        </p:nvSpPr>
        <p:spPr/>
        <p:txBody>
          <a:bodyPr/>
          <a:lstStyle/>
          <a:p>
            <a:r>
              <a:rPr lang="en-US" dirty="0"/>
              <a:t>NTTC Training – TY2018</a:t>
            </a:r>
          </a:p>
        </p:txBody>
      </p:sp>
      <p:sp>
        <p:nvSpPr>
          <p:cNvPr id="7174" name="Slide Number Placeholder 3"/>
          <p:cNvSpPr>
            <a:spLocks noGrp="1"/>
          </p:cNvSpPr>
          <p:nvPr>
            <p:ph type="sldNum" sz="quarter" idx="11"/>
          </p:nvPr>
        </p:nvSpPr>
        <p:spPr/>
        <p:txBody>
          <a:bodyPr/>
          <a:lstStyle/>
          <a:p>
            <a:fld id="{21BD6187-A855-4023-990B-5B646F10C7BF}" type="slidenum">
              <a:rPr lang="en-US" altLang="en-US" smtClean="0"/>
              <a:pPr/>
              <a:t>7</a:t>
            </a:fld>
            <a:endParaRPr lang="en-US" altLang="en-US" dirty="0"/>
          </a:p>
        </p:txBody>
      </p:sp>
      <p:sp>
        <p:nvSpPr>
          <p:cNvPr id="3" name="Content Placeholder 2"/>
          <p:cNvSpPr>
            <a:spLocks noGrp="1"/>
          </p:cNvSpPr>
          <p:nvPr>
            <p:ph sz="quarter" idx="12"/>
          </p:nvPr>
        </p:nvSpPr>
        <p:spPr/>
        <p:txBody>
          <a:bodyPr>
            <a:normAutofit/>
          </a:bodyPr>
          <a:lstStyle/>
          <a:p>
            <a:r>
              <a:rPr lang="en-US" dirty="0" smtClean="0"/>
              <a:t>Explain </a:t>
            </a:r>
            <a:r>
              <a:rPr lang="en-US" dirty="0"/>
              <a:t>to taxpayers which records to maintain </a:t>
            </a:r>
          </a:p>
          <a:p>
            <a:pPr lvl="1"/>
            <a:r>
              <a:rPr lang="en-US" dirty="0" smtClean="0"/>
              <a:t>IRS/state may ask for more information</a:t>
            </a:r>
          </a:p>
          <a:p>
            <a:pPr lvl="1"/>
            <a:r>
              <a:rPr lang="en-US" dirty="0" smtClean="0"/>
              <a:t>Tax-Aide </a:t>
            </a:r>
            <a:r>
              <a:rPr lang="en-US" dirty="0"/>
              <a:t>recommends keeping for 7 years</a:t>
            </a:r>
          </a:p>
          <a:p>
            <a:r>
              <a:rPr lang="en-US" dirty="0"/>
              <a:t>Explain</a:t>
            </a:r>
            <a:r>
              <a:rPr lang="en-US" dirty="0" smtClean="0"/>
              <a:t> additional instructions to taxpayers</a:t>
            </a:r>
          </a:p>
          <a:p>
            <a:pPr lvl="1"/>
            <a:r>
              <a:rPr lang="en-US" dirty="0"/>
              <a:t>Mail </a:t>
            </a:r>
            <a:r>
              <a:rPr lang="en-US" dirty="0" smtClean="0"/>
              <a:t>payments/make payments online</a:t>
            </a:r>
            <a:endParaRPr lang="en-US" dirty="0"/>
          </a:p>
          <a:p>
            <a:pPr lvl="1"/>
            <a:r>
              <a:rPr lang="en-US" dirty="0"/>
              <a:t>Estimated payments</a:t>
            </a:r>
          </a:p>
        </p:txBody>
      </p:sp>
      <p:sp>
        <p:nvSpPr>
          <p:cNvPr id="2" name="Title 1"/>
          <p:cNvSpPr>
            <a:spLocks noGrp="1"/>
          </p:cNvSpPr>
          <p:nvPr>
            <p:ph type="title"/>
          </p:nvPr>
        </p:nvSpPr>
        <p:spPr/>
        <p:txBody>
          <a:bodyPr/>
          <a:lstStyle/>
          <a:p>
            <a:r>
              <a:rPr lang="en-US" dirty="0" smtClean="0"/>
              <a:t>Final Steps – All Returns</a:t>
            </a:r>
            <a:endParaRPr lang="en-US" dirty="0"/>
          </a:p>
        </p:txBody>
      </p:sp>
    </p:spTree>
    <p:extLst>
      <p:ext uri="{BB962C8B-B14F-4D97-AF65-F5344CB8AC3E}">
        <p14:creationId xmlns:p14="http://schemas.microsoft.com/office/powerpoint/2010/main" val="4257611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TY2018</a:t>
            </a:r>
            <a:endParaRPr lang="en-US" dirty="0"/>
          </a:p>
        </p:txBody>
      </p:sp>
      <p:sp>
        <p:nvSpPr>
          <p:cNvPr id="34822" name="Slide Number Placeholder 6"/>
          <p:cNvSpPr>
            <a:spLocks noGrp="1"/>
          </p:cNvSpPr>
          <p:nvPr>
            <p:ph type="sldNum" sz="quarter" idx="11"/>
          </p:nvPr>
        </p:nvSpPr>
        <p:spPr/>
        <p:txBody>
          <a:bodyPr/>
          <a:lstStyle/>
          <a:p>
            <a:fld id="{F9BDBDF1-73EA-4E65-B2F7-05C8E3F311DC}" type="slidenum">
              <a:rPr lang="en-US" altLang="en-US" smtClean="0"/>
              <a:pPr/>
              <a:t>8</a:t>
            </a:fld>
            <a:endParaRPr lang="en-US" altLang="en-US" dirty="0"/>
          </a:p>
        </p:txBody>
      </p:sp>
      <p:sp>
        <p:nvSpPr>
          <p:cNvPr id="26627" name="Content Placeholder 5"/>
          <p:cNvSpPr>
            <a:spLocks noGrp="1"/>
          </p:cNvSpPr>
          <p:nvPr>
            <p:ph sz="quarter" idx="12"/>
          </p:nvPr>
        </p:nvSpPr>
        <p:spPr/>
        <p:txBody>
          <a:bodyPr/>
          <a:lstStyle/>
          <a:p>
            <a:r>
              <a:rPr lang="en-US" altLang="en-US" dirty="0" smtClean="0"/>
              <a:t>Estimated payments for 2019 may be indicated</a:t>
            </a:r>
          </a:p>
          <a:p>
            <a:pPr lvl="1"/>
            <a:r>
              <a:rPr lang="en-US" altLang="en-US" dirty="0" smtClean="0"/>
              <a:t>Taxpayer expects to owe more than $1,000 </a:t>
            </a:r>
            <a:r>
              <a:rPr lang="en-US" altLang="en-US" b="1" dirty="0" smtClean="0"/>
              <a:t>or</a:t>
            </a:r>
          </a:p>
          <a:p>
            <a:pPr lvl="1"/>
            <a:r>
              <a:rPr lang="en-US" altLang="en-US" dirty="0" smtClean="0"/>
              <a:t>Taxpayer expects 2019 tax withholding and credits to be less than 90% of the tax on 2018 return</a:t>
            </a:r>
          </a:p>
          <a:p>
            <a:pPr lvl="1"/>
            <a:r>
              <a:rPr lang="en-US" altLang="en-US" dirty="0" smtClean="0"/>
              <a:t>Taxpayer expects to have significant self-employment income</a:t>
            </a:r>
            <a:endParaRPr lang="en-US" altLang="en-US" dirty="0"/>
          </a:p>
        </p:txBody>
      </p:sp>
      <p:sp>
        <p:nvSpPr>
          <p:cNvPr id="4098" name="Title 4"/>
          <p:cNvSpPr>
            <a:spLocks noGrp="1"/>
          </p:cNvSpPr>
          <p:nvPr>
            <p:ph type="title"/>
          </p:nvPr>
        </p:nvSpPr>
        <p:spPr/>
        <p:txBody>
          <a:bodyPr/>
          <a:lstStyle/>
          <a:p>
            <a:r>
              <a:rPr lang="en-US" dirty="0" smtClean="0"/>
              <a:t>Estimated Tax Payments for next year</a:t>
            </a:r>
            <a:endParaRPr lang="en-US" dirty="0"/>
          </a:p>
        </p:txBody>
      </p:sp>
    </p:spTree>
    <p:extLst>
      <p:ext uri="{BB962C8B-B14F-4D97-AF65-F5344CB8AC3E}">
        <p14:creationId xmlns:p14="http://schemas.microsoft.com/office/powerpoint/2010/main" val="116811548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TY2018</a:t>
            </a:r>
          </a:p>
        </p:txBody>
      </p:sp>
      <p:sp>
        <p:nvSpPr>
          <p:cNvPr id="34822" name="Slide Number Placeholder 6"/>
          <p:cNvSpPr>
            <a:spLocks noGrp="1"/>
          </p:cNvSpPr>
          <p:nvPr>
            <p:ph type="sldNum" sz="quarter" idx="11"/>
          </p:nvPr>
        </p:nvSpPr>
        <p:spPr/>
        <p:txBody>
          <a:bodyPr/>
          <a:lstStyle/>
          <a:p>
            <a:fld id="{F9BDBDF1-73EA-4E65-B2F7-05C8E3F311DC}" type="slidenum">
              <a:rPr lang="en-US" altLang="en-US" smtClean="0"/>
              <a:pPr/>
              <a:t>9</a:t>
            </a:fld>
            <a:endParaRPr lang="en-US" altLang="en-US" dirty="0"/>
          </a:p>
        </p:txBody>
      </p:sp>
      <p:sp>
        <p:nvSpPr>
          <p:cNvPr id="26627" name="Content Placeholder 5"/>
          <p:cNvSpPr>
            <a:spLocks noGrp="1"/>
          </p:cNvSpPr>
          <p:nvPr>
            <p:ph sz="quarter" idx="12"/>
          </p:nvPr>
        </p:nvSpPr>
        <p:spPr/>
        <p:txBody>
          <a:bodyPr>
            <a:normAutofit fontScale="92500" lnSpcReduction="10000"/>
          </a:bodyPr>
          <a:lstStyle/>
          <a:p>
            <a:r>
              <a:rPr lang="en-US" altLang="en-US" dirty="0"/>
              <a:t>Discuss possible options to estimated payments</a:t>
            </a:r>
          </a:p>
          <a:p>
            <a:pPr lvl="1"/>
            <a:r>
              <a:rPr lang="en-US" altLang="en-US" dirty="0"/>
              <a:t>Increase employment </a:t>
            </a:r>
            <a:r>
              <a:rPr lang="en-US" altLang="en-US" dirty="0" smtClean="0"/>
              <a:t>withholding</a:t>
            </a:r>
            <a:endParaRPr lang="en-US" altLang="en-US" dirty="0"/>
          </a:p>
          <a:p>
            <a:pPr lvl="1"/>
            <a:r>
              <a:rPr lang="en-US" altLang="en-US" dirty="0"/>
              <a:t>Add/increase withholding to Social </a:t>
            </a:r>
            <a:r>
              <a:rPr lang="en-US" altLang="en-US" dirty="0" smtClean="0"/>
              <a:t>Security benefits</a:t>
            </a:r>
            <a:endParaRPr lang="en-US" altLang="en-US" dirty="0"/>
          </a:p>
          <a:p>
            <a:pPr lvl="1"/>
            <a:r>
              <a:rPr lang="en-US" altLang="en-US" dirty="0"/>
              <a:t>Add/increase withholding to </a:t>
            </a:r>
            <a:r>
              <a:rPr lang="en-US" altLang="en-US" dirty="0" smtClean="0"/>
              <a:t>pension or IRA </a:t>
            </a:r>
            <a:r>
              <a:rPr lang="en-US" altLang="en-US" dirty="0"/>
              <a:t>distributions </a:t>
            </a:r>
          </a:p>
          <a:p>
            <a:pPr lvl="1"/>
            <a:r>
              <a:rPr lang="en-US" altLang="en-US" dirty="0" smtClean="0"/>
              <a:t>Reduce </a:t>
            </a:r>
            <a:r>
              <a:rPr lang="en-US" altLang="en-US" dirty="0"/>
              <a:t>taxable </a:t>
            </a:r>
            <a:r>
              <a:rPr lang="en-US" altLang="en-US" dirty="0" smtClean="0"/>
              <a:t>income</a:t>
            </a:r>
          </a:p>
          <a:p>
            <a:r>
              <a:rPr lang="en-US" altLang="en-US" dirty="0" smtClean="0"/>
              <a:t>Find </a:t>
            </a:r>
            <a:r>
              <a:rPr lang="en-US" altLang="en-US" i="1" dirty="0" smtClean="0"/>
              <a:t>Estimated Tax Payments </a:t>
            </a:r>
            <a:r>
              <a:rPr lang="en-US" altLang="en-US" dirty="0" smtClean="0"/>
              <a:t>in Pub 4012 Tab K for TaxSlayer entries</a:t>
            </a:r>
          </a:p>
          <a:p>
            <a:pPr lvl="1"/>
            <a:r>
              <a:rPr lang="en-US" altLang="en-US" dirty="0" smtClean="0"/>
              <a:t>State estimate payments if needed</a:t>
            </a:r>
            <a:endParaRPr lang="en-US" altLang="en-US" dirty="0"/>
          </a:p>
        </p:txBody>
      </p:sp>
      <p:sp>
        <p:nvSpPr>
          <p:cNvPr id="4098" name="Title 4"/>
          <p:cNvSpPr>
            <a:spLocks noGrp="1"/>
          </p:cNvSpPr>
          <p:nvPr>
            <p:ph type="title"/>
          </p:nvPr>
        </p:nvSpPr>
        <p:spPr/>
        <p:txBody>
          <a:bodyPr/>
          <a:lstStyle/>
          <a:p>
            <a:r>
              <a:rPr lang="en-US" dirty="0"/>
              <a:t>Estimated Tax Payments for next year</a:t>
            </a:r>
          </a:p>
        </p:txBody>
      </p:sp>
      <p:sp>
        <p:nvSpPr>
          <p:cNvPr id="6" name="Rectangle 5"/>
          <p:cNvSpPr/>
          <p:nvPr/>
        </p:nvSpPr>
        <p:spPr>
          <a:xfrm>
            <a:off x="9753600" y="1266579"/>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K</a:t>
            </a:r>
            <a:endParaRPr lang="en-US" sz="2000" b="1" dirty="0"/>
          </a:p>
        </p:txBody>
      </p:sp>
    </p:spTree>
    <p:extLst>
      <p:ext uri="{BB962C8B-B14F-4D97-AF65-F5344CB8AC3E}">
        <p14:creationId xmlns:p14="http://schemas.microsoft.com/office/powerpoint/2010/main" val="298472974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Custom Desig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E0A52EE1-7FAB-4AE9-8540-7668D78AFE4F}" vid="{E648C534-2353-40BD-9430-16199884EA36}"/>
    </a:ext>
  </a:extLst>
</a:theme>
</file>

<file path=ppt/theme/theme2.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A309F09A-D3F6-47D0-BBBB-3A71145426D5}" vid="{CFB015DD-FEA0-48F6-AF59-C346941A5F6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 2016 PP TEMPLATE</Template>
  <TotalTime>0</TotalTime>
  <Words>1102</Words>
  <Application>Microsoft Office PowerPoint</Application>
  <PresentationFormat>Widescreen</PresentationFormat>
  <Paragraphs>178</Paragraphs>
  <Slides>18</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SimSun</vt:lpstr>
      <vt:lpstr>Arial</vt:lpstr>
      <vt:lpstr>Calibri</vt:lpstr>
      <vt:lpstr>Times New Roman</vt:lpstr>
      <vt:lpstr>Verdana</vt:lpstr>
      <vt:lpstr>Wingdings</vt:lpstr>
      <vt:lpstr>1_Custom Design</vt:lpstr>
      <vt:lpstr>AARPF PPTX Template Wide</vt:lpstr>
      <vt:lpstr>Final Steps</vt:lpstr>
      <vt:lpstr>All Returns</vt:lpstr>
      <vt:lpstr>E-File Returns</vt:lpstr>
      <vt:lpstr>Assemble Taxpayer’s Copy of E-File Return</vt:lpstr>
      <vt:lpstr>Assemble Paper Return – Two Copies</vt:lpstr>
      <vt:lpstr>Paper Filed Return (cont.)</vt:lpstr>
      <vt:lpstr>Final Steps – All Returns</vt:lpstr>
      <vt:lpstr>Estimated Tax Payments for next year</vt:lpstr>
      <vt:lpstr>Estimated Tax Payments for next year</vt:lpstr>
      <vt:lpstr>Payment Options</vt:lpstr>
      <vt:lpstr>Taxpayer Unable to Pay in Full</vt:lpstr>
      <vt:lpstr>Final Discussion with Taxpayer</vt:lpstr>
      <vt:lpstr>Final Discussion (cont.)</vt:lpstr>
      <vt:lpstr>Final Discussion (cont.)</vt:lpstr>
      <vt:lpstr>Final Steps Comprehensive Topics</vt:lpstr>
      <vt:lpstr>Signature Requirements</vt:lpstr>
      <vt:lpstr>Legal Power of Attorney</vt:lpstr>
      <vt:lpstr>Final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2018-10-10T18:04:00Z</dcterms:created>
  <dcterms:modified xsi:type="dcterms:W3CDTF">2018-10-10T23:31:06Z</dcterms:modified>
</cp:coreProperties>
</file>